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68" r:id="rId4"/>
    <p:sldId id="271" r:id="rId5"/>
    <p:sldId id="269" r:id="rId6"/>
    <p:sldId id="270" r:id="rId7"/>
    <p:sldId id="273" r:id="rId8"/>
    <p:sldId id="274" r:id="rId9"/>
    <p:sldId id="272" r:id="rId10"/>
    <p:sldId id="301" r:id="rId11"/>
    <p:sldId id="276" r:id="rId12"/>
    <p:sldId id="263" r:id="rId13"/>
    <p:sldId id="264" r:id="rId14"/>
    <p:sldId id="265" r:id="rId15"/>
    <p:sldId id="277" r:id="rId16"/>
    <p:sldId id="295" r:id="rId17"/>
    <p:sldId id="278" r:id="rId18"/>
    <p:sldId id="266" r:id="rId19"/>
    <p:sldId id="291" r:id="rId20"/>
    <p:sldId id="302" r:id="rId21"/>
    <p:sldId id="296" r:id="rId22"/>
    <p:sldId id="297" r:id="rId23"/>
    <p:sldId id="293" r:id="rId24"/>
    <p:sldId id="306" r:id="rId25"/>
    <p:sldId id="299" r:id="rId26"/>
    <p:sldId id="298" r:id="rId27"/>
    <p:sldId id="280" r:id="rId28"/>
    <p:sldId id="305" r:id="rId29"/>
    <p:sldId id="304" r:id="rId30"/>
    <p:sldId id="257" r:id="rId31"/>
    <p:sldId id="303" r:id="rId32"/>
    <p:sldId id="259" r:id="rId33"/>
    <p:sldId id="258" r:id="rId34"/>
    <p:sldId id="260" r:id="rId35"/>
    <p:sldId id="261" r:id="rId36"/>
    <p:sldId id="279" r:id="rId37"/>
    <p:sldId id="281" r:id="rId38"/>
    <p:sldId id="282" r:id="rId39"/>
    <p:sldId id="300" r:id="rId40"/>
    <p:sldId id="290" r:id="rId41"/>
    <p:sldId id="312" r:id="rId42"/>
    <p:sldId id="284" r:id="rId43"/>
    <p:sldId id="283" r:id="rId44"/>
    <p:sldId id="285" r:id="rId45"/>
    <p:sldId id="286" r:id="rId46"/>
    <p:sldId id="287" r:id="rId47"/>
    <p:sldId id="288" r:id="rId48"/>
    <p:sldId id="262" r:id="rId49"/>
    <p:sldId id="289" r:id="rId50"/>
    <p:sldId id="294" r:id="rId51"/>
    <p:sldId id="292" r:id="rId52"/>
    <p:sldId id="307" r:id="rId53"/>
    <p:sldId id="310" r:id="rId54"/>
    <p:sldId id="308" r:id="rId55"/>
    <p:sldId id="309" r:id="rId56"/>
    <p:sldId id="313" r:id="rId57"/>
    <p:sldId id="311" r:id="rId5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B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A734E7-480C-F066-D77C-BC6C0C2DA51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9E04693-609B-91C1-4E06-C5A7766770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9B2CFCE-1547-9C57-B040-161704BF5BB9}"/>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5" name="Espace réservé du pied de page 4">
            <a:extLst>
              <a:ext uri="{FF2B5EF4-FFF2-40B4-BE49-F238E27FC236}">
                <a16:creationId xmlns:a16="http://schemas.microsoft.com/office/drawing/2014/main" id="{C0BC2B8D-F68E-B070-5476-B916DBEC28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2F16334-C006-307C-628B-13D0FE897480}"/>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740262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FBC654-60B4-4762-ADF0-7C01BC15EF0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90E2B4B-3532-708B-ABF4-4DE1BF31E8B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A33E38-6069-26CE-C9DA-70BCD76B53F4}"/>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5" name="Espace réservé du pied de page 4">
            <a:extLst>
              <a:ext uri="{FF2B5EF4-FFF2-40B4-BE49-F238E27FC236}">
                <a16:creationId xmlns:a16="http://schemas.microsoft.com/office/drawing/2014/main" id="{A7F0E031-8021-3CA7-9D87-418C7D5EECF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DE2119A-A608-CC60-45F1-057224A9AA2E}"/>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219277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D29AAD-2D2C-D997-A84C-5606C2B6F56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A6DEF68-4E89-FBB6-13B9-434C84B3966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4E254E9-3193-1357-E9C5-8DF2C7210D56}"/>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5" name="Espace réservé du pied de page 4">
            <a:extLst>
              <a:ext uri="{FF2B5EF4-FFF2-40B4-BE49-F238E27FC236}">
                <a16:creationId xmlns:a16="http://schemas.microsoft.com/office/drawing/2014/main" id="{F577A0B4-D1F9-ACC3-6A14-6E4754AE423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7C1D7A2-644C-C19B-66AE-27A3435B00A5}"/>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4204675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9529BC-E916-E863-A499-A3915F57314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38FAA59-B980-47D7-F3E0-4C5C8DBDFE3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88222A5-ECE2-8A6F-1987-6E9B2B28B62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09CF886-F2BE-781A-4D92-524CA7D6DB21}"/>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6" name="Espace réservé du pied de page 5">
            <a:extLst>
              <a:ext uri="{FF2B5EF4-FFF2-40B4-BE49-F238E27FC236}">
                <a16:creationId xmlns:a16="http://schemas.microsoft.com/office/drawing/2014/main" id="{634CE40E-62AE-85D6-5C99-4E2B1FFA514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57D08A-B725-6733-FE13-0DCF6FF60E32}"/>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1292513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0C32F5-BD10-4694-B703-F3023D337EB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E197C62-6D7C-98CB-9D06-4B63EFDD82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35F8C22-01A2-95A9-9E8E-F81D4649488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C2CE53E-BFF8-86D5-B865-DCA3C55AB9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3EDC589-2F58-E461-0FF7-84B0ACE0813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0631607-281C-B289-3A69-F0C047F17459}"/>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8" name="Espace réservé du pied de page 7">
            <a:extLst>
              <a:ext uri="{FF2B5EF4-FFF2-40B4-BE49-F238E27FC236}">
                <a16:creationId xmlns:a16="http://schemas.microsoft.com/office/drawing/2014/main" id="{7B2C482F-996B-A5D9-8092-09F7FF1211A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37041F5-2E43-9CA1-4CA6-009A7D4E7D0B}"/>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356797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ED7615-32A5-5DA9-5E46-A3CBAB39E2D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0C8FBEC-AAE9-56E0-8AA9-5B5FDFB8564C}"/>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4" name="Espace réservé du pied de page 3">
            <a:extLst>
              <a:ext uri="{FF2B5EF4-FFF2-40B4-BE49-F238E27FC236}">
                <a16:creationId xmlns:a16="http://schemas.microsoft.com/office/drawing/2014/main" id="{BD7F3855-269B-A542-05CC-D227D096CD9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C3FAB45-8A81-6F21-A56D-8691D4027491}"/>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1100228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6FF77F7-F9F1-EEF4-9B03-4235F65DD715}"/>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3" name="Espace réservé du pied de page 2">
            <a:extLst>
              <a:ext uri="{FF2B5EF4-FFF2-40B4-BE49-F238E27FC236}">
                <a16:creationId xmlns:a16="http://schemas.microsoft.com/office/drawing/2014/main" id="{E188A6DE-6CF7-221D-F08C-B2D6567375E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9339BB62-6243-EA99-8AB0-04CD5028BC66}"/>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1051782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CA9806-4459-FF08-723A-DD17AD5AC26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E6FDBDE-482E-827E-17F5-8CE67BD09E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AF08451-7235-BFD3-8B5B-F7F0685AE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976843D-9C17-9CF3-FBEB-0580152676DD}"/>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6" name="Espace réservé du pied de page 5">
            <a:extLst>
              <a:ext uri="{FF2B5EF4-FFF2-40B4-BE49-F238E27FC236}">
                <a16:creationId xmlns:a16="http://schemas.microsoft.com/office/drawing/2014/main" id="{77E1EAEF-E699-B90A-6E7E-76F5C7D875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F4689C2-69D5-82EF-ECBF-892212F767A9}"/>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666921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135E83-D08E-9B96-D54E-A7C625A5583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8007971-CB3C-20E4-5F6B-8612F72CAC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A0C0DC6-8406-9EE9-8F3D-2B0A09287D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3461577-1209-A48F-F7DF-EFA87798EF6A}"/>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6" name="Espace réservé du pied de page 5">
            <a:extLst>
              <a:ext uri="{FF2B5EF4-FFF2-40B4-BE49-F238E27FC236}">
                <a16:creationId xmlns:a16="http://schemas.microsoft.com/office/drawing/2014/main" id="{E364286B-403A-78DD-AC77-44FB3797843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A69D9CD-D09D-0E08-D4CA-1BE347E2ED7A}"/>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1691408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997611-0597-3A68-FB32-EC1007767A5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B104D2B-B467-FDE3-8F41-A286B833A20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B64EA69-805B-51E9-62D6-05E7E478B523}"/>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5" name="Espace réservé du pied de page 4">
            <a:extLst>
              <a:ext uri="{FF2B5EF4-FFF2-40B4-BE49-F238E27FC236}">
                <a16:creationId xmlns:a16="http://schemas.microsoft.com/office/drawing/2014/main" id="{82F4AB55-14D7-9E89-7276-E11D1C94F4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EDA3C3C-1BF6-3CB7-96A8-45DF2013176B}"/>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865475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ECE1C9E-DBB5-B417-BAFB-6852DA4C7A2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5F6CB11-46B3-44C5-2ADF-4A8F245A70C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0ADF28E-86C5-9F09-A514-6074FF44AC19}"/>
              </a:ext>
            </a:extLst>
          </p:cNvPr>
          <p:cNvSpPr>
            <a:spLocks noGrp="1"/>
          </p:cNvSpPr>
          <p:nvPr>
            <p:ph type="dt" sz="half" idx="10"/>
          </p:nvPr>
        </p:nvSpPr>
        <p:spPr/>
        <p:txBody>
          <a:bodyPr/>
          <a:lstStyle/>
          <a:p>
            <a:fld id="{89B61A88-0069-473C-AFB1-EA5F26744FCE}" type="datetimeFigureOut">
              <a:rPr lang="fr-FR" smtClean="0"/>
              <a:t>13/04/2026</a:t>
            </a:fld>
            <a:endParaRPr lang="fr-FR"/>
          </a:p>
        </p:txBody>
      </p:sp>
      <p:sp>
        <p:nvSpPr>
          <p:cNvPr id="5" name="Espace réservé du pied de page 4">
            <a:extLst>
              <a:ext uri="{FF2B5EF4-FFF2-40B4-BE49-F238E27FC236}">
                <a16:creationId xmlns:a16="http://schemas.microsoft.com/office/drawing/2014/main" id="{D7A2FDC9-9C05-5A74-801C-9D9D365C603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653F5A-9048-AEDB-9998-8551B2F52ABC}"/>
              </a:ext>
            </a:extLst>
          </p:cNvPr>
          <p:cNvSpPr>
            <a:spLocks noGrp="1"/>
          </p:cNvSpPr>
          <p:nvPr>
            <p:ph type="sldNum" sz="quarter" idx="12"/>
          </p:nvPr>
        </p:nvSpPr>
        <p:spPr/>
        <p:txBody>
          <a:bodyPr/>
          <a:lstStyle/>
          <a:p>
            <a:fld id="{1DB0C501-59FC-4E8B-854D-69E3757DFBA4}" type="slidenum">
              <a:rPr lang="fr-FR" smtClean="0"/>
              <a:t>‹N°›</a:t>
            </a:fld>
            <a:endParaRPr lang="fr-FR"/>
          </a:p>
        </p:txBody>
      </p:sp>
    </p:spTree>
    <p:extLst>
      <p:ext uri="{BB962C8B-B14F-4D97-AF65-F5344CB8AC3E}">
        <p14:creationId xmlns:p14="http://schemas.microsoft.com/office/powerpoint/2010/main" val="804174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4DA8793-E5E0-84FC-B0D7-FA99325969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45E360D-7E5B-2F95-7DE0-0CFEC46657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03EC2-5B2B-B30B-C65E-AB68606BA2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B61A88-0069-473C-AFB1-EA5F26744FCE}" type="datetimeFigureOut">
              <a:rPr lang="fr-FR" smtClean="0"/>
              <a:t>13/04/2026</a:t>
            </a:fld>
            <a:endParaRPr lang="fr-FR"/>
          </a:p>
        </p:txBody>
      </p:sp>
      <p:sp>
        <p:nvSpPr>
          <p:cNvPr id="5" name="Espace réservé du pied de page 4">
            <a:extLst>
              <a:ext uri="{FF2B5EF4-FFF2-40B4-BE49-F238E27FC236}">
                <a16:creationId xmlns:a16="http://schemas.microsoft.com/office/drawing/2014/main" id="{90781678-1E51-F35B-6175-22A232F687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4D972B2-EB03-F0F6-6477-B287A9E4A5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DB0C501-59FC-4E8B-854D-69E3757DFBA4}" type="slidenum">
              <a:rPr lang="fr-FR" smtClean="0"/>
              <a:t>‹N°›</a:t>
            </a:fld>
            <a:endParaRPr lang="fr-FR"/>
          </a:p>
        </p:txBody>
      </p:sp>
    </p:spTree>
    <p:extLst>
      <p:ext uri="{BB962C8B-B14F-4D97-AF65-F5344CB8AC3E}">
        <p14:creationId xmlns:p14="http://schemas.microsoft.com/office/powerpoint/2010/main" val="215305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5" Type="http://schemas.openxmlformats.org/officeDocument/2006/relationships/slideLayout" Target="../slideLayouts/slideLayout2.xml"/><Relationship Id="rId4" Type="http://schemas.openxmlformats.org/officeDocument/2006/relationships/video" Target="../media/media3.mp4"/></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hyperlink" Target="https://www.123couleurs.fr/exp%C3%A9riences/exp%C3%A9riences-vision/ev-tacheaveugle/"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s://dlatreyte.github.io/premieres-pc/chap-5/1-vision-couleurs/"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bega.com/fr-be/connaissances/l-eclairage-en-theorie/grandeurs-et-formules-de-la-technique-declairage/" TargetMode="External"/><Relationship Id="rId2" Type="http://schemas.openxmlformats.org/officeDocument/2006/relationships/hyperlink" Target="https://faro.es/fr/blog/efficacite-lumineuse-et-rendement-lumineux/"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9.png"/><Relationship Id="rId7" Type="http://schemas.openxmlformats.org/officeDocument/2006/relationships/image" Target="../media/image38.png"/><Relationship Id="rId2" Type="http://schemas.openxmlformats.org/officeDocument/2006/relationships/image" Target="../media/image470.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0.png"/><Relationship Id="rId4" Type="http://schemas.openxmlformats.org/officeDocument/2006/relationships/image" Target="../media/image50.png"/><Relationship Id="rId9" Type="http://schemas.openxmlformats.org/officeDocument/2006/relationships/image" Target="../media/image53.png"/></Relationships>
</file>

<file path=ppt/slides/_rels/slide3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62.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hyperlink" Target="https://www.signliteled.com/fr/difference-between-smd-led-and-cob-led-which-is-better/" TargetMode="External"/><Relationship Id="rId5" Type="http://schemas.openxmlformats.org/officeDocument/2006/relationships/image" Target="../media/image66.png"/><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superlightingled.com/blog/a-quick-and-deep-understanding-of-triac-dimmer-dimmin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AB89D9-A490-699B-0856-0396BA368054}"/>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7AEA48A8-430A-D4CB-AE6C-D97AAD68D17D}"/>
              </a:ext>
            </a:extLst>
          </p:cNvPr>
          <p:cNvSpPr>
            <a:spLocks noGrp="1"/>
          </p:cNvSpPr>
          <p:nvPr>
            <p:ph type="subTitle" idx="1"/>
          </p:nvPr>
        </p:nvSpPr>
        <p:spPr/>
        <p:txBody>
          <a:bodyPr/>
          <a:lstStyle/>
          <a:p>
            <a:endParaRPr lang="fr-FR" dirty="0"/>
          </a:p>
        </p:txBody>
      </p:sp>
      <p:sp>
        <p:nvSpPr>
          <p:cNvPr id="9" name="ZoneTexte 8">
            <a:extLst>
              <a:ext uri="{FF2B5EF4-FFF2-40B4-BE49-F238E27FC236}">
                <a16:creationId xmlns:a16="http://schemas.microsoft.com/office/drawing/2014/main" id="{BC419409-C0B6-668B-3825-3BAC66CAF724}"/>
              </a:ext>
            </a:extLst>
          </p:cNvPr>
          <p:cNvSpPr txBox="1"/>
          <p:nvPr/>
        </p:nvSpPr>
        <p:spPr>
          <a:xfrm>
            <a:off x="3063238" y="5735637"/>
            <a:ext cx="6841949" cy="369332"/>
          </a:xfrm>
          <a:prstGeom prst="rect">
            <a:avLst/>
          </a:prstGeom>
          <a:noFill/>
        </p:spPr>
        <p:txBody>
          <a:bodyPr wrap="square">
            <a:spAutoFit/>
          </a:bodyPr>
          <a:lstStyle/>
          <a:p>
            <a:r>
              <a:rPr lang="fr-FR" dirty="0"/>
              <a:t>https://pubdb.bfe.admin.ch/fr/publication/download/6395.pdf</a:t>
            </a:r>
          </a:p>
        </p:txBody>
      </p:sp>
      <p:sp>
        <p:nvSpPr>
          <p:cNvPr id="5" name="ZoneTexte 4">
            <a:extLst>
              <a:ext uri="{FF2B5EF4-FFF2-40B4-BE49-F238E27FC236}">
                <a16:creationId xmlns:a16="http://schemas.microsoft.com/office/drawing/2014/main" id="{3F5DF3BF-AE6A-5525-16C8-1848E209BE6C}"/>
              </a:ext>
            </a:extLst>
          </p:cNvPr>
          <p:cNvSpPr txBox="1"/>
          <p:nvPr/>
        </p:nvSpPr>
        <p:spPr>
          <a:xfrm>
            <a:off x="3048838" y="5257800"/>
            <a:ext cx="6094324" cy="369332"/>
          </a:xfrm>
          <a:prstGeom prst="rect">
            <a:avLst/>
          </a:prstGeom>
          <a:noFill/>
        </p:spPr>
        <p:txBody>
          <a:bodyPr wrap="square">
            <a:spAutoFit/>
          </a:bodyPr>
          <a:lstStyle/>
          <a:p>
            <a:r>
              <a:rPr lang="fr-FR" dirty="0"/>
              <a:t>htt://leclairage.fr/</a:t>
            </a:r>
          </a:p>
        </p:txBody>
      </p:sp>
    </p:spTree>
    <p:extLst>
      <p:ext uri="{BB962C8B-B14F-4D97-AF65-F5344CB8AC3E}">
        <p14:creationId xmlns:p14="http://schemas.microsoft.com/office/powerpoint/2010/main" val="2410307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BC1D0C-CE18-F484-69DC-47F462AB61B5}"/>
              </a:ext>
            </a:extLst>
          </p:cNvPr>
          <p:cNvSpPr>
            <a:spLocks noGrp="1"/>
          </p:cNvSpPr>
          <p:nvPr>
            <p:ph type="title"/>
          </p:nvPr>
        </p:nvSpPr>
        <p:spPr/>
        <p:txBody>
          <a:bodyPr/>
          <a:lstStyle/>
          <a:p>
            <a:r>
              <a:rPr lang="fr-FR" dirty="0"/>
              <a:t>La lumière est une onde électromagnétique</a:t>
            </a:r>
          </a:p>
        </p:txBody>
      </p:sp>
      <p:pic>
        <p:nvPicPr>
          <p:cNvPr id="5" name="Espace réservé du contenu 4">
            <a:extLst>
              <a:ext uri="{FF2B5EF4-FFF2-40B4-BE49-F238E27FC236}">
                <a16:creationId xmlns:a16="http://schemas.microsoft.com/office/drawing/2014/main" id="{914C57F2-1B2F-80EE-C1A4-636F351D7512}"/>
              </a:ext>
            </a:extLst>
          </p:cNvPr>
          <p:cNvPicPr>
            <a:picLocks noGrp="1" noChangeAspect="1"/>
          </p:cNvPicPr>
          <p:nvPr>
            <p:ph idx="1"/>
          </p:nvPr>
        </p:nvPicPr>
        <p:blipFill>
          <a:blip r:embed="rId2"/>
          <a:stretch>
            <a:fillRect/>
          </a:stretch>
        </p:blipFill>
        <p:spPr>
          <a:xfrm>
            <a:off x="2403596" y="3713733"/>
            <a:ext cx="6332433" cy="3144267"/>
          </a:xfrm>
          <a:prstGeom prst="rect">
            <a:avLst/>
          </a:prstGeom>
        </p:spPr>
      </p:pic>
      <p:pic>
        <p:nvPicPr>
          <p:cNvPr id="7" name="Image 6">
            <a:extLst>
              <a:ext uri="{FF2B5EF4-FFF2-40B4-BE49-F238E27FC236}">
                <a16:creationId xmlns:a16="http://schemas.microsoft.com/office/drawing/2014/main" id="{6EBFE039-082B-0E35-DB58-BC63D7DA443E}"/>
              </a:ext>
            </a:extLst>
          </p:cNvPr>
          <p:cNvPicPr>
            <a:picLocks noChangeAspect="1"/>
          </p:cNvPicPr>
          <p:nvPr/>
        </p:nvPicPr>
        <p:blipFill>
          <a:blip r:embed="rId3"/>
          <a:stretch>
            <a:fillRect/>
          </a:stretch>
        </p:blipFill>
        <p:spPr>
          <a:xfrm>
            <a:off x="2148839" y="1321950"/>
            <a:ext cx="6841949" cy="2289930"/>
          </a:xfrm>
          <a:prstGeom prst="rect">
            <a:avLst/>
          </a:prstGeom>
        </p:spPr>
      </p:pic>
    </p:spTree>
    <p:extLst>
      <p:ext uri="{BB962C8B-B14F-4D97-AF65-F5344CB8AC3E}">
        <p14:creationId xmlns:p14="http://schemas.microsoft.com/office/powerpoint/2010/main" val="3011928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9B5FA2-3901-9450-345F-31B9EDBC10C0}"/>
              </a:ext>
            </a:extLst>
          </p:cNvPr>
          <p:cNvSpPr>
            <a:spLocks noGrp="1"/>
          </p:cNvSpPr>
          <p:nvPr>
            <p:ph type="title"/>
          </p:nvPr>
        </p:nvSpPr>
        <p:spPr/>
        <p:txBody>
          <a:bodyPr/>
          <a:lstStyle/>
          <a:p>
            <a:r>
              <a:rPr lang="fr-FR" dirty="0"/>
              <a:t>L’œil humain</a:t>
            </a:r>
          </a:p>
        </p:txBody>
      </p:sp>
      <p:pic>
        <p:nvPicPr>
          <p:cNvPr id="6" name="Image 5">
            <a:extLst>
              <a:ext uri="{FF2B5EF4-FFF2-40B4-BE49-F238E27FC236}">
                <a16:creationId xmlns:a16="http://schemas.microsoft.com/office/drawing/2014/main" id="{02F02F87-E776-28F8-E0E2-58035776B9A2}"/>
              </a:ext>
            </a:extLst>
          </p:cNvPr>
          <p:cNvPicPr>
            <a:picLocks noChangeAspect="1"/>
          </p:cNvPicPr>
          <p:nvPr/>
        </p:nvPicPr>
        <p:blipFill>
          <a:blip r:embed="rId2"/>
          <a:stretch>
            <a:fillRect/>
          </a:stretch>
        </p:blipFill>
        <p:spPr>
          <a:xfrm>
            <a:off x="2677886" y="1344706"/>
            <a:ext cx="5680871" cy="5513294"/>
          </a:xfrm>
          <a:prstGeom prst="rect">
            <a:avLst/>
          </a:prstGeom>
        </p:spPr>
      </p:pic>
    </p:spTree>
    <p:extLst>
      <p:ext uri="{BB962C8B-B14F-4D97-AF65-F5344CB8AC3E}">
        <p14:creationId xmlns:p14="http://schemas.microsoft.com/office/powerpoint/2010/main" val="1867770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94CFB4-3369-6384-90C6-3A996F490A26}"/>
              </a:ext>
            </a:extLst>
          </p:cNvPr>
          <p:cNvSpPr>
            <a:spLocks noGrp="1"/>
          </p:cNvSpPr>
          <p:nvPr>
            <p:ph type="title"/>
          </p:nvPr>
        </p:nvSpPr>
        <p:spPr/>
        <p:txBody>
          <a:bodyPr/>
          <a:lstStyle/>
          <a:p>
            <a:r>
              <a:rPr lang="fr-FR" dirty="0"/>
              <a:t>La pupille : gérer la luminosité</a:t>
            </a:r>
          </a:p>
        </p:txBody>
      </p:sp>
      <p:pic>
        <p:nvPicPr>
          <p:cNvPr id="10" name="pupille">
            <a:hlinkClick r:id="" action="ppaction://media"/>
            <a:extLst>
              <a:ext uri="{FF2B5EF4-FFF2-40B4-BE49-F238E27FC236}">
                <a16:creationId xmlns:a16="http://schemas.microsoft.com/office/drawing/2014/main" id="{AC0C96F5-F703-82E8-B7FA-64A485F9F28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8144" y="1825625"/>
            <a:ext cx="7735711" cy="4351338"/>
          </a:xfrm>
          <a:prstGeom prst="rect">
            <a:avLst/>
          </a:prstGeom>
        </p:spPr>
      </p:pic>
    </p:spTree>
    <p:extLst>
      <p:ext uri="{BB962C8B-B14F-4D97-AF65-F5344CB8AC3E}">
        <p14:creationId xmlns:p14="http://schemas.microsoft.com/office/powerpoint/2010/main" val="379149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35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BD4A5-96BB-1B30-C8B5-F658445D3C47}"/>
              </a:ext>
            </a:extLst>
          </p:cNvPr>
          <p:cNvSpPr>
            <a:spLocks noGrp="1"/>
          </p:cNvSpPr>
          <p:nvPr>
            <p:ph type="title"/>
          </p:nvPr>
        </p:nvSpPr>
        <p:spPr/>
        <p:txBody>
          <a:bodyPr/>
          <a:lstStyle/>
          <a:p>
            <a:r>
              <a:rPr lang="fr-FR" dirty="0"/>
              <a:t>Le cristallin : la mise au point</a:t>
            </a:r>
          </a:p>
        </p:txBody>
      </p:sp>
      <p:pic>
        <p:nvPicPr>
          <p:cNvPr id="4" name="105 réactions La cataracte cest quand le cristallin la petite le">
            <a:hlinkClick r:id="" action="ppaction://media"/>
            <a:extLst>
              <a:ext uri="{FF2B5EF4-FFF2-40B4-BE49-F238E27FC236}">
                <a16:creationId xmlns:a16="http://schemas.microsoft.com/office/drawing/2014/main" id="{34E36419-99A6-AF67-ED60-795474607A8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8264258" y="709202"/>
            <a:ext cx="2447925" cy="4351338"/>
          </a:xfrm>
        </p:spPr>
      </p:pic>
      <p:sp>
        <p:nvSpPr>
          <p:cNvPr id="6" name="ZoneTexte 5">
            <a:extLst>
              <a:ext uri="{FF2B5EF4-FFF2-40B4-BE49-F238E27FC236}">
                <a16:creationId xmlns:a16="http://schemas.microsoft.com/office/drawing/2014/main" id="{C13A47D7-5F64-7B50-B145-93BEE3AC968B}"/>
              </a:ext>
            </a:extLst>
          </p:cNvPr>
          <p:cNvSpPr txBox="1"/>
          <p:nvPr/>
        </p:nvSpPr>
        <p:spPr>
          <a:xfrm>
            <a:off x="7615877" y="5179302"/>
            <a:ext cx="4913580" cy="1938992"/>
          </a:xfrm>
          <a:prstGeom prst="rect">
            <a:avLst/>
          </a:prstGeom>
          <a:noFill/>
        </p:spPr>
        <p:txBody>
          <a:bodyPr wrap="square">
            <a:spAutoFit/>
          </a:bodyPr>
          <a:lstStyle/>
          <a:p>
            <a:r>
              <a:rPr lang="fr-FR" sz="2400" dirty="0"/>
              <a:t>La cataracte, c’est quand le cristallin, la petite lentille transparente de l’œil, devient trouble avec le temps.</a:t>
            </a:r>
          </a:p>
          <a:p>
            <a:endParaRPr lang="fr-FR" sz="2400" dirty="0"/>
          </a:p>
        </p:txBody>
      </p:sp>
      <p:pic>
        <p:nvPicPr>
          <p:cNvPr id="3" name="christallin">
            <a:hlinkClick r:id="" action="ppaction://media"/>
            <a:extLst>
              <a:ext uri="{FF2B5EF4-FFF2-40B4-BE49-F238E27FC236}">
                <a16:creationId xmlns:a16="http://schemas.microsoft.com/office/drawing/2014/main" id="{DA0E8F94-CA91-F683-0FB9-D8637BEF2F8E}"/>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838198" y="2247905"/>
            <a:ext cx="6095999" cy="3428999"/>
          </a:xfrm>
          <a:prstGeom prst="rect">
            <a:avLst/>
          </a:prstGeom>
        </p:spPr>
      </p:pic>
    </p:spTree>
    <p:extLst>
      <p:ext uri="{BB962C8B-B14F-4D97-AF65-F5344CB8AC3E}">
        <p14:creationId xmlns:p14="http://schemas.microsoft.com/office/powerpoint/2010/main" val="82793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99"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8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E3D1AF-B69B-A65B-9FF7-A377AED5AD9F}"/>
              </a:ext>
            </a:extLst>
          </p:cNvPr>
          <p:cNvSpPr>
            <a:spLocks noGrp="1"/>
          </p:cNvSpPr>
          <p:nvPr>
            <p:ph type="title"/>
          </p:nvPr>
        </p:nvSpPr>
        <p:spPr/>
        <p:txBody>
          <a:bodyPr/>
          <a:lstStyle/>
          <a:p>
            <a:r>
              <a:rPr lang="fr-FR" dirty="0"/>
              <a:t>La tache aveugle (le nerf optique)</a:t>
            </a:r>
          </a:p>
        </p:txBody>
      </p:sp>
      <p:pic>
        <p:nvPicPr>
          <p:cNvPr id="4" name="tache aveugle">
            <a:hlinkClick r:id="" action="ppaction://media"/>
            <a:extLst>
              <a:ext uri="{FF2B5EF4-FFF2-40B4-BE49-F238E27FC236}">
                <a16:creationId xmlns:a16="http://schemas.microsoft.com/office/drawing/2014/main" id="{A2B7BDA6-6736-7E36-30A9-C22D84BECB3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87791" y="1364116"/>
            <a:ext cx="9671756" cy="5440363"/>
          </a:xfrm>
          <a:prstGeom prst="rect">
            <a:avLst/>
          </a:prstGeom>
        </p:spPr>
      </p:pic>
      <p:pic>
        <p:nvPicPr>
          <p:cNvPr id="9" name="Image 8">
            <a:extLst>
              <a:ext uri="{FF2B5EF4-FFF2-40B4-BE49-F238E27FC236}">
                <a16:creationId xmlns:a16="http://schemas.microsoft.com/office/drawing/2014/main" id="{5A151F7E-C7CC-F2A8-2195-9E31176109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0095" y="1503138"/>
            <a:ext cx="7711519" cy="2656986"/>
          </a:xfrm>
          <a:prstGeom prst="rect">
            <a:avLst/>
          </a:prstGeom>
        </p:spPr>
      </p:pic>
      <p:sp>
        <p:nvSpPr>
          <p:cNvPr id="12" name="ZoneTexte 11">
            <a:extLst>
              <a:ext uri="{FF2B5EF4-FFF2-40B4-BE49-F238E27FC236}">
                <a16:creationId xmlns:a16="http://schemas.microsoft.com/office/drawing/2014/main" id="{A716AD21-0F23-1A95-8D43-DE407C1A8CC9}"/>
              </a:ext>
            </a:extLst>
          </p:cNvPr>
          <p:cNvSpPr txBox="1"/>
          <p:nvPr/>
        </p:nvSpPr>
        <p:spPr>
          <a:xfrm>
            <a:off x="287791" y="1315588"/>
            <a:ext cx="9671756" cy="375100"/>
          </a:xfrm>
          <a:prstGeom prst="rect">
            <a:avLst/>
          </a:prstGeom>
          <a:noFill/>
        </p:spPr>
        <p:txBody>
          <a:bodyPr wrap="square">
            <a:spAutoFit/>
          </a:bodyPr>
          <a:lstStyle/>
          <a:p>
            <a:r>
              <a:rPr lang="fr-FR" dirty="0">
                <a:solidFill>
                  <a:schemeClr val="bg1"/>
                </a:solidFill>
                <a:hlinkClick r:id="rId6">
                  <a:extLst>
                    <a:ext uri="{A12FA001-AC4F-418D-AE19-62706E023703}">
                      <ahyp:hlinkClr xmlns:ahyp="http://schemas.microsoft.com/office/drawing/2018/hyperlinkcolor" val="tx"/>
                    </a:ext>
                  </a:extLst>
                </a:hlinkClick>
              </a:rPr>
              <a:t>https://www.123couleurs.fr/exp%C3%A9riences/exp%C3%A9riences-vision/ev-tacheaveugle/</a:t>
            </a:r>
            <a:r>
              <a:rPr lang="fr-FR" dirty="0">
                <a:solidFill>
                  <a:schemeClr val="bg1"/>
                </a:solidFill>
              </a:rPr>
              <a:t> </a:t>
            </a:r>
          </a:p>
        </p:txBody>
      </p:sp>
    </p:spTree>
    <p:extLst>
      <p:ext uri="{BB962C8B-B14F-4D97-AF65-F5344CB8AC3E}">
        <p14:creationId xmlns:p14="http://schemas.microsoft.com/office/powerpoint/2010/main" val="1342832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0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CD4E7113-DE02-88E1-3924-41DE7D0379A1}"/>
              </a:ext>
            </a:extLst>
          </p:cNvPr>
          <p:cNvPicPr>
            <a:picLocks noChangeAspect="1"/>
          </p:cNvPicPr>
          <p:nvPr/>
        </p:nvPicPr>
        <p:blipFill>
          <a:blip r:embed="rId2"/>
          <a:stretch>
            <a:fillRect/>
          </a:stretch>
        </p:blipFill>
        <p:spPr>
          <a:xfrm>
            <a:off x="9477891" y="4478289"/>
            <a:ext cx="2302629" cy="2395476"/>
          </a:xfrm>
          <a:prstGeom prst="rect">
            <a:avLst/>
          </a:prstGeom>
        </p:spPr>
      </p:pic>
      <p:sp>
        <p:nvSpPr>
          <p:cNvPr id="2" name="Titre 1">
            <a:extLst>
              <a:ext uri="{FF2B5EF4-FFF2-40B4-BE49-F238E27FC236}">
                <a16:creationId xmlns:a16="http://schemas.microsoft.com/office/drawing/2014/main" id="{A6CFE168-F398-7329-062B-8659C8D6974A}"/>
              </a:ext>
            </a:extLst>
          </p:cNvPr>
          <p:cNvSpPr>
            <a:spLocks noGrp="1"/>
          </p:cNvSpPr>
          <p:nvPr>
            <p:ph type="title"/>
          </p:nvPr>
        </p:nvSpPr>
        <p:spPr/>
        <p:txBody>
          <a:bodyPr/>
          <a:lstStyle/>
          <a:p>
            <a:r>
              <a:rPr lang="fr-FR" dirty="0"/>
              <a:t>La rétine : </a:t>
            </a:r>
            <a:r>
              <a:rPr lang="fr-FR" dirty="0" err="1"/>
              <a:t>photo-recepteurs</a:t>
            </a:r>
            <a:endParaRPr lang="fr-FR" dirty="0"/>
          </a:p>
        </p:txBody>
      </p:sp>
      <p:sp>
        <p:nvSpPr>
          <p:cNvPr id="3" name="Espace réservé du contenu 2">
            <a:extLst>
              <a:ext uri="{FF2B5EF4-FFF2-40B4-BE49-F238E27FC236}">
                <a16:creationId xmlns:a16="http://schemas.microsoft.com/office/drawing/2014/main" id="{74B24CD3-8B34-E4F8-4CDA-B053AC19A235}"/>
              </a:ext>
            </a:extLst>
          </p:cNvPr>
          <p:cNvSpPr>
            <a:spLocks noGrp="1"/>
          </p:cNvSpPr>
          <p:nvPr>
            <p:ph idx="1"/>
          </p:nvPr>
        </p:nvSpPr>
        <p:spPr>
          <a:xfrm>
            <a:off x="563880" y="1551305"/>
            <a:ext cx="10515600" cy="4351338"/>
          </a:xfrm>
        </p:spPr>
        <p:txBody>
          <a:bodyPr/>
          <a:lstStyle/>
          <a:p>
            <a:r>
              <a:rPr lang="fr-FR" dirty="0"/>
              <a:t>Les cônes : 6 à 7 millions par œil principalement dans la macula (3 types de cônes sensibles R,G et B), ont besoin d’un minimum de luminosité pour fonctionner (&gt;10 lux), très bonne acuité</a:t>
            </a:r>
          </a:p>
          <a:p>
            <a:r>
              <a:rPr lang="fr-FR" dirty="0"/>
              <a:t>Les bâtonnets (</a:t>
            </a:r>
            <a:r>
              <a:rPr lang="fr-FR" dirty="0" err="1"/>
              <a:t>rods</a:t>
            </a:r>
            <a:r>
              <a:rPr lang="fr-FR" dirty="0"/>
              <a:t>) : plus de 120 millions par œil, 100 000 fois plus sensible à la lumière (sensible aux contrastes), mais faible acuité et sont saturés ( &lt;100 lux).</a:t>
            </a:r>
          </a:p>
          <a:p>
            <a:r>
              <a:rPr lang="fr-FR" dirty="0"/>
              <a:t>Les cellules </a:t>
            </a:r>
            <a:r>
              <a:rPr lang="fr-FR" dirty="0" err="1"/>
              <a:t>ganglionaires</a:t>
            </a:r>
            <a:r>
              <a:rPr lang="fr-FR" dirty="0"/>
              <a:t> (</a:t>
            </a:r>
            <a:r>
              <a:rPr lang="fr-FR" dirty="0" err="1"/>
              <a:t>melanopsine</a:t>
            </a:r>
            <a:r>
              <a:rPr lang="fr-FR" dirty="0"/>
              <a:t>) qui envoient directement l’information à l’horloge biologique (inconscient)</a:t>
            </a:r>
          </a:p>
          <a:p>
            <a:endParaRPr lang="fr-FR" dirty="0"/>
          </a:p>
        </p:txBody>
      </p:sp>
      <p:sp>
        <p:nvSpPr>
          <p:cNvPr id="6" name="ZoneTexte 5">
            <a:extLst>
              <a:ext uri="{FF2B5EF4-FFF2-40B4-BE49-F238E27FC236}">
                <a16:creationId xmlns:a16="http://schemas.microsoft.com/office/drawing/2014/main" id="{7570FF53-1CB6-9E42-858B-459FBA82E9CD}"/>
              </a:ext>
            </a:extLst>
          </p:cNvPr>
          <p:cNvSpPr txBox="1"/>
          <p:nvPr/>
        </p:nvSpPr>
        <p:spPr>
          <a:xfrm>
            <a:off x="701040" y="5306695"/>
            <a:ext cx="8001000" cy="369332"/>
          </a:xfrm>
          <a:prstGeom prst="rect">
            <a:avLst/>
          </a:prstGeom>
          <a:noFill/>
        </p:spPr>
        <p:txBody>
          <a:bodyPr wrap="square">
            <a:spAutoFit/>
          </a:bodyPr>
          <a:lstStyle/>
          <a:p>
            <a:r>
              <a:rPr lang="fr-FR" dirty="0">
                <a:hlinkClick r:id="rId3"/>
              </a:rPr>
              <a:t>https://dlatreyte.github.io/premieres-pc/chap-5/1-vision-couleurs/</a:t>
            </a:r>
            <a:r>
              <a:rPr lang="fr-FR" dirty="0"/>
              <a:t> </a:t>
            </a:r>
          </a:p>
        </p:txBody>
      </p:sp>
      <p:sp>
        <p:nvSpPr>
          <p:cNvPr id="9" name="ZoneTexte 8">
            <a:extLst>
              <a:ext uri="{FF2B5EF4-FFF2-40B4-BE49-F238E27FC236}">
                <a16:creationId xmlns:a16="http://schemas.microsoft.com/office/drawing/2014/main" id="{BE66AF33-D290-F5F4-96F9-AB1DE1061DA0}"/>
              </a:ext>
            </a:extLst>
          </p:cNvPr>
          <p:cNvSpPr txBox="1"/>
          <p:nvPr/>
        </p:nvSpPr>
        <p:spPr>
          <a:xfrm>
            <a:off x="7478436" y="6001812"/>
            <a:ext cx="2447208" cy="646331"/>
          </a:xfrm>
          <a:prstGeom prst="rect">
            <a:avLst/>
          </a:prstGeom>
          <a:noFill/>
        </p:spPr>
        <p:txBody>
          <a:bodyPr wrap="none" rtlCol="0">
            <a:spAutoFit/>
          </a:bodyPr>
          <a:lstStyle/>
          <a:p>
            <a:r>
              <a:rPr lang="fr-FR" dirty="0"/>
              <a:t>En bleu des cônes</a:t>
            </a:r>
          </a:p>
          <a:p>
            <a:r>
              <a:rPr lang="fr-FR" dirty="0"/>
              <a:t>En rouge les </a:t>
            </a:r>
            <a:r>
              <a:rPr lang="fr-FR" dirty="0" err="1"/>
              <a:t>batonnets</a:t>
            </a:r>
            <a:endParaRPr lang="fr-FR" dirty="0"/>
          </a:p>
        </p:txBody>
      </p:sp>
    </p:spTree>
    <p:extLst>
      <p:ext uri="{BB962C8B-B14F-4D97-AF65-F5344CB8AC3E}">
        <p14:creationId xmlns:p14="http://schemas.microsoft.com/office/powerpoint/2010/main" val="1897711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E8F341-126A-D404-A938-F6A428E46E3B}"/>
              </a:ext>
            </a:extLst>
          </p:cNvPr>
          <p:cNvSpPr>
            <a:spLocks noGrp="1"/>
          </p:cNvSpPr>
          <p:nvPr>
            <p:ph type="title"/>
          </p:nvPr>
        </p:nvSpPr>
        <p:spPr/>
        <p:txBody>
          <a:bodyPr/>
          <a:lstStyle/>
          <a:p>
            <a:r>
              <a:rPr lang="fr-FR" dirty="0"/>
              <a:t>Rétine : </a:t>
            </a:r>
            <a:r>
              <a:rPr lang="fr-FR" dirty="0" err="1"/>
              <a:t>cones</a:t>
            </a:r>
            <a:r>
              <a:rPr lang="fr-FR" dirty="0"/>
              <a:t> et </a:t>
            </a:r>
            <a:r>
              <a:rPr lang="fr-FR" dirty="0" err="1"/>
              <a:t>batonnets</a:t>
            </a:r>
            <a:endParaRPr lang="fr-FR" dirty="0"/>
          </a:p>
        </p:txBody>
      </p:sp>
      <p:pic>
        <p:nvPicPr>
          <p:cNvPr id="4" name="courant">
            <a:hlinkClick r:id="" action="ppaction://media"/>
            <a:extLst>
              <a:ext uri="{FF2B5EF4-FFF2-40B4-BE49-F238E27FC236}">
                <a16:creationId xmlns:a16="http://schemas.microsoft.com/office/drawing/2014/main" id="{894AB2F9-AB58-FC32-5605-2E8C97D205B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200" y="1472910"/>
            <a:ext cx="9753600" cy="5486275"/>
          </a:xfrm>
        </p:spPr>
      </p:pic>
    </p:spTree>
    <p:extLst>
      <p:ext uri="{BB962C8B-B14F-4D97-AF65-F5344CB8AC3E}">
        <p14:creationId xmlns:p14="http://schemas.microsoft.com/office/powerpoint/2010/main" val="78926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6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1FD54A-F9FE-B7C3-1C5E-1ED8A36B9F27}"/>
              </a:ext>
            </a:extLst>
          </p:cNvPr>
          <p:cNvSpPr>
            <a:spLocks noGrp="1"/>
          </p:cNvSpPr>
          <p:nvPr>
            <p:ph type="title"/>
          </p:nvPr>
        </p:nvSpPr>
        <p:spPr/>
        <p:txBody>
          <a:bodyPr/>
          <a:lstStyle/>
          <a:p>
            <a:r>
              <a:rPr lang="fr-FR" dirty="0"/>
              <a:t>Sensibilité des différents cellules optiques</a:t>
            </a:r>
          </a:p>
        </p:txBody>
      </p:sp>
      <p:pic>
        <p:nvPicPr>
          <p:cNvPr id="8" name="Picture 2" descr="undefined">
            <a:extLst>
              <a:ext uri="{FF2B5EF4-FFF2-40B4-BE49-F238E27FC236}">
                <a16:creationId xmlns:a16="http://schemas.microsoft.com/office/drawing/2014/main" id="{8B05BEC4-119C-9A58-1B84-50B0A12661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2078034"/>
            <a:ext cx="10515600" cy="3846519"/>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a:extLst>
              <a:ext uri="{FF2B5EF4-FFF2-40B4-BE49-F238E27FC236}">
                <a16:creationId xmlns:a16="http://schemas.microsoft.com/office/drawing/2014/main" id="{57A48EE7-00A5-152B-1685-7138D1B6E53B}"/>
              </a:ext>
            </a:extLst>
          </p:cNvPr>
          <p:cNvPicPr>
            <a:picLocks noChangeAspect="1"/>
          </p:cNvPicPr>
          <p:nvPr/>
        </p:nvPicPr>
        <p:blipFill>
          <a:blip r:embed="rId3"/>
          <a:stretch>
            <a:fillRect/>
          </a:stretch>
        </p:blipFill>
        <p:spPr>
          <a:xfrm>
            <a:off x="2320016" y="5924553"/>
            <a:ext cx="7662184" cy="495369"/>
          </a:xfrm>
          <a:prstGeom prst="rect">
            <a:avLst/>
          </a:prstGeom>
        </p:spPr>
      </p:pic>
    </p:spTree>
    <p:extLst>
      <p:ext uri="{BB962C8B-B14F-4D97-AF65-F5344CB8AC3E}">
        <p14:creationId xmlns:p14="http://schemas.microsoft.com/office/powerpoint/2010/main" val="4019208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F6FC17-1BA1-9E39-7803-882DBA5FE97A}"/>
              </a:ext>
            </a:extLst>
          </p:cNvPr>
          <p:cNvSpPr>
            <a:spLocks noGrp="1"/>
          </p:cNvSpPr>
          <p:nvPr>
            <p:ph type="title"/>
          </p:nvPr>
        </p:nvSpPr>
        <p:spPr/>
        <p:txBody>
          <a:bodyPr/>
          <a:lstStyle/>
          <a:p>
            <a:r>
              <a:rPr lang="fr-FR" dirty="0"/>
              <a:t>Sensibilité globale de l’œil humain</a:t>
            </a:r>
          </a:p>
        </p:txBody>
      </p:sp>
      <p:pic>
        <p:nvPicPr>
          <p:cNvPr id="5" name="Espace réservé du contenu 4">
            <a:extLst>
              <a:ext uri="{FF2B5EF4-FFF2-40B4-BE49-F238E27FC236}">
                <a16:creationId xmlns:a16="http://schemas.microsoft.com/office/drawing/2014/main" id="{56E6D924-E16E-4632-2A3D-082CFC6488EE}"/>
              </a:ext>
            </a:extLst>
          </p:cNvPr>
          <p:cNvPicPr>
            <a:picLocks noGrp="1" noChangeAspect="1"/>
          </p:cNvPicPr>
          <p:nvPr>
            <p:ph idx="1"/>
          </p:nvPr>
        </p:nvPicPr>
        <p:blipFill>
          <a:blip r:embed="rId2"/>
          <a:stretch>
            <a:fillRect/>
          </a:stretch>
        </p:blipFill>
        <p:spPr>
          <a:xfrm>
            <a:off x="981161" y="1805527"/>
            <a:ext cx="6572077" cy="4351338"/>
          </a:xfrm>
          <a:prstGeom prst="rect">
            <a:avLst/>
          </a:prstGeom>
        </p:spPr>
      </p:pic>
    </p:spTree>
    <p:extLst>
      <p:ext uri="{BB962C8B-B14F-4D97-AF65-F5344CB8AC3E}">
        <p14:creationId xmlns:p14="http://schemas.microsoft.com/office/powerpoint/2010/main" val="3610443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01AE72-AD7B-3FAB-A6C3-10271D5A1A6F}"/>
              </a:ext>
            </a:extLst>
          </p:cNvPr>
          <p:cNvSpPr>
            <a:spLocks noGrp="1"/>
          </p:cNvSpPr>
          <p:nvPr>
            <p:ph type="title"/>
          </p:nvPr>
        </p:nvSpPr>
        <p:spPr/>
        <p:txBody>
          <a:bodyPr/>
          <a:lstStyle/>
          <a:p>
            <a:r>
              <a:rPr lang="fr-FR" dirty="0"/>
              <a:t>Lumière, énergie et perceptions</a:t>
            </a:r>
          </a:p>
        </p:txBody>
      </p:sp>
      <p:sp>
        <p:nvSpPr>
          <p:cNvPr id="3" name="Espace réservé du contenu 2">
            <a:extLst>
              <a:ext uri="{FF2B5EF4-FFF2-40B4-BE49-F238E27FC236}">
                <a16:creationId xmlns:a16="http://schemas.microsoft.com/office/drawing/2014/main" id="{1788B120-976A-9CD1-FAC6-913F7A45D9A0}"/>
              </a:ext>
            </a:extLst>
          </p:cNvPr>
          <p:cNvSpPr>
            <a:spLocks noGrp="1"/>
          </p:cNvSpPr>
          <p:nvPr>
            <p:ph idx="1"/>
          </p:nvPr>
        </p:nvSpPr>
        <p:spPr>
          <a:xfrm>
            <a:off x="838200" y="1402838"/>
            <a:ext cx="10515600" cy="4351338"/>
          </a:xfrm>
        </p:spPr>
        <p:txBody>
          <a:bodyPr/>
          <a:lstStyle/>
          <a:p>
            <a:r>
              <a:rPr lang="fr-FR" dirty="0"/>
              <a:t>L’énergie des photons est proportionnelle à l’inverse de la longueur d’onde.</a:t>
            </a:r>
          </a:p>
          <a:p>
            <a:r>
              <a:rPr lang="fr-FR" dirty="0"/>
              <a:t>Expliquer pourquoi les UV sont dangereux pour l’œil.</a:t>
            </a:r>
          </a:p>
          <a:p>
            <a:endParaRPr lang="fr-FR" dirty="0"/>
          </a:p>
        </p:txBody>
      </p:sp>
      <p:pic>
        <p:nvPicPr>
          <p:cNvPr id="5" name="Image 4">
            <a:extLst>
              <a:ext uri="{FF2B5EF4-FFF2-40B4-BE49-F238E27FC236}">
                <a16:creationId xmlns:a16="http://schemas.microsoft.com/office/drawing/2014/main" id="{D6E18583-4DA0-E351-6D36-3EEC16AD5D91}"/>
              </a:ext>
            </a:extLst>
          </p:cNvPr>
          <p:cNvPicPr>
            <a:picLocks noChangeAspect="1"/>
          </p:cNvPicPr>
          <p:nvPr/>
        </p:nvPicPr>
        <p:blipFill>
          <a:blip r:embed="rId2"/>
          <a:stretch>
            <a:fillRect/>
          </a:stretch>
        </p:blipFill>
        <p:spPr>
          <a:xfrm>
            <a:off x="9481151" y="2008820"/>
            <a:ext cx="1981477" cy="1247949"/>
          </a:xfrm>
          <a:prstGeom prst="rect">
            <a:avLst/>
          </a:prstGeom>
        </p:spPr>
      </p:pic>
      <p:pic>
        <p:nvPicPr>
          <p:cNvPr id="6" name="Image 5">
            <a:extLst>
              <a:ext uri="{FF2B5EF4-FFF2-40B4-BE49-F238E27FC236}">
                <a16:creationId xmlns:a16="http://schemas.microsoft.com/office/drawing/2014/main" id="{17A5FA78-4AD4-5F53-ECFB-996C708AACBB}"/>
              </a:ext>
            </a:extLst>
          </p:cNvPr>
          <p:cNvPicPr>
            <a:picLocks noChangeAspect="1"/>
          </p:cNvPicPr>
          <p:nvPr/>
        </p:nvPicPr>
        <p:blipFill>
          <a:blip r:embed="rId3"/>
          <a:stretch>
            <a:fillRect/>
          </a:stretch>
        </p:blipFill>
        <p:spPr>
          <a:xfrm>
            <a:off x="1581132" y="2863906"/>
            <a:ext cx="6377217" cy="3809979"/>
          </a:xfrm>
          <a:prstGeom prst="rect">
            <a:avLst/>
          </a:prstGeom>
        </p:spPr>
      </p:pic>
    </p:spTree>
    <p:extLst>
      <p:ext uri="{BB962C8B-B14F-4D97-AF65-F5344CB8AC3E}">
        <p14:creationId xmlns:p14="http://schemas.microsoft.com/office/powerpoint/2010/main" val="984143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1349B5-196B-91BD-2E01-C3955F849F9C}"/>
              </a:ext>
            </a:extLst>
          </p:cNvPr>
          <p:cNvSpPr>
            <a:spLocks noGrp="1"/>
          </p:cNvSpPr>
          <p:nvPr>
            <p:ph type="title"/>
          </p:nvPr>
        </p:nvSpPr>
        <p:spPr/>
        <p:txBody>
          <a:bodyPr/>
          <a:lstStyle/>
          <a:p>
            <a:r>
              <a:rPr lang="fr-FR" dirty="0"/>
              <a:t>Illusions optiques</a:t>
            </a:r>
          </a:p>
        </p:txBody>
      </p:sp>
      <p:pic>
        <p:nvPicPr>
          <p:cNvPr id="5" name="Image 4">
            <a:extLst>
              <a:ext uri="{FF2B5EF4-FFF2-40B4-BE49-F238E27FC236}">
                <a16:creationId xmlns:a16="http://schemas.microsoft.com/office/drawing/2014/main" id="{FDD37F3F-433E-C2F4-9DC2-926A1A851481}"/>
              </a:ext>
            </a:extLst>
          </p:cNvPr>
          <p:cNvPicPr>
            <a:picLocks noChangeAspect="1"/>
          </p:cNvPicPr>
          <p:nvPr/>
        </p:nvPicPr>
        <p:blipFill>
          <a:blip r:embed="rId2"/>
          <a:stretch>
            <a:fillRect/>
          </a:stretch>
        </p:blipFill>
        <p:spPr>
          <a:xfrm>
            <a:off x="838200" y="2708076"/>
            <a:ext cx="4515480" cy="3391373"/>
          </a:xfrm>
          <a:prstGeom prst="rect">
            <a:avLst/>
          </a:prstGeom>
        </p:spPr>
      </p:pic>
      <p:sp>
        <p:nvSpPr>
          <p:cNvPr id="6" name="ZoneTexte 5">
            <a:extLst>
              <a:ext uri="{FF2B5EF4-FFF2-40B4-BE49-F238E27FC236}">
                <a16:creationId xmlns:a16="http://schemas.microsoft.com/office/drawing/2014/main" id="{4B6ADCD7-048D-5EA8-9E11-C7439D67EA1A}"/>
              </a:ext>
            </a:extLst>
          </p:cNvPr>
          <p:cNvSpPr txBox="1"/>
          <p:nvPr/>
        </p:nvSpPr>
        <p:spPr>
          <a:xfrm>
            <a:off x="1386963" y="6099449"/>
            <a:ext cx="2623347" cy="369332"/>
          </a:xfrm>
          <a:prstGeom prst="rect">
            <a:avLst/>
          </a:prstGeom>
          <a:noFill/>
        </p:spPr>
        <p:txBody>
          <a:bodyPr wrap="none" rtlCol="0">
            <a:spAutoFit/>
          </a:bodyPr>
          <a:lstStyle/>
          <a:p>
            <a:r>
              <a:rPr lang="fr-FR" dirty="0"/>
              <a:t>Compter les points noirs</a:t>
            </a:r>
          </a:p>
        </p:txBody>
      </p:sp>
      <p:sp>
        <p:nvSpPr>
          <p:cNvPr id="10" name="ZoneTexte 9">
            <a:extLst>
              <a:ext uri="{FF2B5EF4-FFF2-40B4-BE49-F238E27FC236}">
                <a16:creationId xmlns:a16="http://schemas.microsoft.com/office/drawing/2014/main" id="{4350B08E-072A-B0B5-A938-C4C6AE838110}"/>
              </a:ext>
            </a:extLst>
          </p:cNvPr>
          <p:cNvSpPr txBox="1"/>
          <p:nvPr/>
        </p:nvSpPr>
        <p:spPr>
          <a:xfrm>
            <a:off x="666773" y="1786150"/>
            <a:ext cx="7964966" cy="369332"/>
          </a:xfrm>
          <a:prstGeom prst="rect">
            <a:avLst/>
          </a:prstGeom>
          <a:noFill/>
        </p:spPr>
        <p:txBody>
          <a:bodyPr wrap="square">
            <a:spAutoFit/>
          </a:bodyPr>
          <a:lstStyle/>
          <a:p>
            <a:r>
              <a:rPr lang="fr-FR" dirty="0"/>
              <a:t>https://www.alloprof.qc.ca/fr/eleves/bv/sciences/la-vue-et-l-oeil-s1288</a:t>
            </a:r>
          </a:p>
        </p:txBody>
      </p:sp>
      <p:sp>
        <p:nvSpPr>
          <p:cNvPr id="13" name="ZoneTexte 12">
            <a:extLst>
              <a:ext uri="{FF2B5EF4-FFF2-40B4-BE49-F238E27FC236}">
                <a16:creationId xmlns:a16="http://schemas.microsoft.com/office/drawing/2014/main" id="{EDEB36E4-7826-127B-0983-F8FB56A8611B}"/>
              </a:ext>
            </a:extLst>
          </p:cNvPr>
          <p:cNvSpPr txBox="1"/>
          <p:nvPr/>
        </p:nvSpPr>
        <p:spPr>
          <a:xfrm>
            <a:off x="6096000" y="5664162"/>
            <a:ext cx="6096000" cy="646331"/>
          </a:xfrm>
          <a:prstGeom prst="rect">
            <a:avLst/>
          </a:prstGeom>
          <a:noFill/>
        </p:spPr>
        <p:txBody>
          <a:bodyPr wrap="square">
            <a:spAutoFit/>
          </a:bodyPr>
          <a:lstStyle/>
          <a:p>
            <a:r>
              <a:rPr lang="fr-FR" dirty="0"/>
              <a:t>Dans l’obscurité, on ne voit les étoiles filantes que dans la zone périphérique (ou il y a les bâtonnets).</a:t>
            </a:r>
          </a:p>
        </p:txBody>
      </p:sp>
      <p:pic>
        <p:nvPicPr>
          <p:cNvPr id="2050" name="Picture 2">
            <a:extLst>
              <a:ext uri="{FF2B5EF4-FFF2-40B4-BE49-F238E27FC236}">
                <a16:creationId xmlns:a16="http://schemas.microsoft.com/office/drawing/2014/main" id="{FA2B96C4-51A7-98C8-2342-408A7A9CD0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1300" y="2255067"/>
            <a:ext cx="4762500" cy="3209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0380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4293C9-0A59-898F-3781-18EF6ADC51E0}"/>
              </a:ext>
            </a:extLst>
          </p:cNvPr>
          <p:cNvSpPr>
            <a:spLocks noGrp="1"/>
          </p:cNvSpPr>
          <p:nvPr>
            <p:ph type="title"/>
          </p:nvPr>
        </p:nvSpPr>
        <p:spPr/>
        <p:txBody>
          <a:bodyPr/>
          <a:lstStyle/>
          <a:p>
            <a:r>
              <a:rPr lang="fr-FR" dirty="0"/>
              <a:t>Illusions optiques</a:t>
            </a:r>
          </a:p>
        </p:txBody>
      </p:sp>
      <p:pic>
        <p:nvPicPr>
          <p:cNvPr id="5" name="Espace réservé du contenu 4">
            <a:extLst>
              <a:ext uri="{FF2B5EF4-FFF2-40B4-BE49-F238E27FC236}">
                <a16:creationId xmlns:a16="http://schemas.microsoft.com/office/drawing/2014/main" id="{3D9E472E-883A-D207-AE4A-A6E846468147}"/>
              </a:ext>
            </a:extLst>
          </p:cNvPr>
          <p:cNvPicPr>
            <a:picLocks noGrp="1" noChangeAspect="1"/>
          </p:cNvPicPr>
          <p:nvPr>
            <p:ph idx="1"/>
          </p:nvPr>
        </p:nvPicPr>
        <p:blipFill>
          <a:blip>
            <a:extLst>
              <a:ext uri="{96DAC541-7B7A-43D3-8B79-37D633B846F1}">
                <asvg:svgBlip xmlns:asvg="http://schemas.microsoft.com/office/drawing/2016/SVG/main" r:embed="rId2"/>
              </a:ext>
            </a:extLst>
          </a:blip>
          <a:stretch>
            <a:fillRect/>
          </a:stretch>
        </p:blipFill>
        <p:spPr>
          <a:xfrm>
            <a:off x="838200" y="2280872"/>
            <a:ext cx="4794492" cy="3082173"/>
          </a:xfrm>
          <a:prstGeom prst="rect">
            <a:avLst/>
          </a:prstGeom>
        </p:spPr>
      </p:pic>
      <p:sp>
        <p:nvSpPr>
          <p:cNvPr id="7" name="ZoneTexte 6">
            <a:extLst>
              <a:ext uri="{FF2B5EF4-FFF2-40B4-BE49-F238E27FC236}">
                <a16:creationId xmlns:a16="http://schemas.microsoft.com/office/drawing/2014/main" id="{C82D22EF-3A41-589B-50BB-033FF0854AB7}"/>
              </a:ext>
            </a:extLst>
          </p:cNvPr>
          <p:cNvSpPr txBox="1"/>
          <p:nvPr/>
        </p:nvSpPr>
        <p:spPr>
          <a:xfrm>
            <a:off x="5850193" y="3108347"/>
            <a:ext cx="5102942" cy="923330"/>
          </a:xfrm>
          <a:prstGeom prst="rect">
            <a:avLst/>
          </a:prstGeom>
          <a:noFill/>
        </p:spPr>
        <p:txBody>
          <a:bodyPr wrap="square">
            <a:spAutoFit/>
          </a:bodyPr>
          <a:lstStyle/>
          <a:p>
            <a:r>
              <a:rPr lang="fr-FR" b="0" i="0" dirty="0">
                <a:solidFill>
                  <a:srgbClr val="474747"/>
                </a:solidFill>
                <a:effectLst/>
                <a:latin typeface="Arial" panose="020B0604020202020204" pitchFamily="34" charset="0"/>
              </a:rPr>
              <a:t>L'</a:t>
            </a:r>
            <a:r>
              <a:rPr lang="fr-FR" b="1" i="0" dirty="0">
                <a:solidFill>
                  <a:srgbClr val="767676"/>
                </a:solidFill>
                <a:effectLst/>
                <a:latin typeface="Arial" panose="020B0604020202020204" pitchFamily="34" charset="0"/>
              </a:rPr>
              <a:t>illusion</a:t>
            </a:r>
            <a:r>
              <a:rPr lang="fr-FR" b="0" i="0" dirty="0">
                <a:solidFill>
                  <a:srgbClr val="474747"/>
                </a:solidFill>
                <a:effectLst/>
                <a:latin typeface="Arial" panose="020B0604020202020204" pitchFamily="34" charset="0"/>
              </a:rPr>
              <a:t> du mur du </a:t>
            </a:r>
            <a:r>
              <a:rPr lang="fr-FR" b="1" i="0" dirty="0">
                <a:solidFill>
                  <a:srgbClr val="767676"/>
                </a:solidFill>
                <a:effectLst/>
                <a:latin typeface="Arial" panose="020B0604020202020204" pitchFamily="34" charset="0"/>
              </a:rPr>
              <a:t>café</a:t>
            </a:r>
            <a:r>
              <a:rPr lang="fr-FR" b="0" i="0" dirty="0">
                <a:solidFill>
                  <a:srgbClr val="474747"/>
                </a:solidFill>
                <a:effectLst/>
                <a:latin typeface="Arial" panose="020B0604020202020204" pitchFamily="34" charset="0"/>
              </a:rPr>
              <a:t> est une </a:t>
            </a:r>
            <a:r>
              <a:rPr lang="fr-FR" b="1" i="0" dirty="0">
                <a:solidFill>
                  <a:srgbClr val="767676"/>
                </a:solidFill>
                <a:effectLst/>
                <a:latin typeface="Arial" panose="020B0604020202020204" pitchFamily="34" charset="0"/>
              </a:rPr>
              <a:t>illusion</a:t>
            </a:r>
            <a:r>
              <a:rPr lang="fr-FR" b="0" i="0" dirty="0">
                <a:solidFill>
                  <a:srgbClr val="474747"/>
                </a:solidFill>
                <a:effectLst/>
                <a:latin typeface="Arial" panose="020B0604020202020204" pitchFamily="34" charset="0"/>
              </a:rPr>
              <a:t> d'optique qui fait apparaître comme convergentes des droites parallèles</a:t>
            </a:r>
            <a:endParaRPr lang="fr-FR" dirty="0"/>
          </a:p>
        </p:txBody>
      </p:sp>
    </p:spTree>
    <p:extLst>
      <p:ext uri="{BB962C8B-B14F-4D97-AF65-F5344CB8AC3E}">
        <p14:creationId xmlns:p14="http://schemas.microsoft.com/office/powerpoint/2010/main" val="1308542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566F30-1734-F498-A825-FC40686C8F32}"/>
              </a:ext>
            </a:extLst>
          </p:cNvPr>
          <p:cNvSpPr>
            <a:spLocks noGrp="1"/>
          </p:cNvSpPr>
          <p:nvPr>
            <p:ph type="title"/>
          </p:nvPr>
        </p:nvSpPr>
        <p:spPr/>
        <p:txBody>
          <a:bodyPr/>
          <a:lstStyle/>
          <a:p>
            <a:r>
              <a:rPr lang="fr-FR" dirty="0"/>
              <a:t>Le cerveau est sensible aux contrastes et compense la perception des couleurs</a:t>
            </a:r>
          </a:p>
        </p:txBody>
      </p:sp>
      <p:sp>
        <p:nvSpPr>
          <p:cNvPr id="5" name="ZoneTexte 4">
            <a:extLst>
              <a:ext uri="{FF2B5EF4-FFF2-40B4-BE49-F238E27FC236}">
                <a16:creationId xmlns:a16="http://schemas.microsoft.com/office/drawing/2014/main" id="{39C53A46-9092-C963-8797-005087912BD4}"/>
              </a:ext>
            </a:extLst>
          </p:cNvPr>
          <p:cNvSpPr txBox="1"/>
          <p:nvPr/>
        </p:nvSpPr>
        <p:spPr>
          <a:xfrm>
            <a:off x="94245" y="1750785"/>
            <a:ext cx="6267226" cy="369332"/>
          </a:xfrm>
          <a:prstGeom prst="rect">
            <a:avLst/>
          </a:prstGeom>
          <a:noFill/>
        </p:spPr>
        <p:txBody>
          <a:bodyPr wrap="square">
            <a:spAutoFit/>
          </a:bodyPr>
          <a:lstStyle/>
          <a:p>
            <a:r>
              <a:rPr lang="fr-FR" b="1" i="0" dirty="0">
                <a:solidFill>
                  <a:srgbClr val="222222"/>
                </a:solidFill>
                <a:effectLst/>
                <a:latin typeface="Plus Jakarta Sans"/>
              </a:rPr>
              <a:t>Les carrés "A" et "B" ont exactement la même couleur de fond. </a:t>
            </a:r>
            <a:endParaRPr lang="fr-FR" dirty="0"/>
          </a:p>
        </p:txBody>
      </p:sp>
      <p:sp>
        <p:nvSpPr>
          <p:cNvPr id="7" name="ZoneTexte 6">
            <a:extLst>
              <a:ext uri="{FF2B5EF4-FFF2-40B4-BE49-F238E27FC236}">
                <a16:creationId xmlns:a16="http://schemas.microsoft.com/office/drawing/2014/main" id="{AA545C36-E89C-18D4-3EA6-1260584FD777}"/>
              </a:ext>
            </a:extLst>
          </p:cNvPr>
          <p:cNvSpPr txBox="1"/>
          <p:nvPr/>
        </p:nvSpPr>
        <p:spPr>
          <a:xfrm>
            <a:off x="3455693" y="6003392"/>
            <a:ext cx="7444694" cy="369332"/>
          </a:xfrm>
          <a:prstGeom prst="rect">
            <a:avLst/>
          </a:prstGeom>
          <a:noFill/>
        </p:spPr>
        <p:txBody>
          <a:bodyPr wrap="square">
            <a:spAutoFit/>
          </a:bodyPr>
          <a:lstStyle/>
          <a:p>
            <a:r>
              <a:rPr lang="fr-FR" dirty="0"/>
              <a:t>https://www.superprof.fr/blog/perception-visuelle-et-illusion-d-optique/</a:t>
            </a:r>
          </a:p>
        </p:txBody>
      </p:sp>
      <p:pic>
        <p:nvPicPr>
          <p:cNvPr id="4" name="Image 3">
            <a:extLst>
              <a:ext uri="{FF2B5EF4-FFF2-40B4-BE49-F238E27FC236}">
                <a16:creationId xmlns:a16="http://schemas.microsoft.com/office/drawing/2014/main" id="{03CD27C6-AD90-1817-8EA7-DA78B2787C70}"/>
              </a:ext>
            </a:extLst>
          </p:cNvPr>
          <p:cNvPicPr>
            <a:picLocks noChangeAspect="1"/>
          </p:cNvPicPr>
          <p:nvPr/>
        </p:nvPicPr>
        <p:blipFill>
          <a:blip r:embed="rId2"/>
          <a:stretch>
            <a:fillRect/>
          </a:stretch>
        </p:blipFill>
        <p:spPr>
          <a:xfrm>
            <a:off x="4236179" y="4155902"/>
            <a:ext cx="2876951" cy="1371791"/>
          </a:xfrm>
          <a:prstGeom prst="rect">
            <a:avLst/>
          </a:prstGeom>
        </p:spPr>
      </p:pic>
      <p:pic>
        <p:nvPicPr>
          <p:cNvPr id="8" name="Image 7">
            <a:extLst>
              <a:ext uri="{FF2B5EF4-FFF2-40B4-BE49-F238E27FC236}">
                <a16:creationId xmlns:a16="http://schemas.microsoft.com/office/drawing/2014/main" id="{B856F185-DD5D-E83A-2836-1FC30879D721}"/>
              </a:ext>
            </a:extLst>
          </p:cNvPr>
          <p:cNvPicPr>
            <a:picLocks noChangeAspect="1"/>
          </p:cNvPicPr>
          <p:nvPr/>
        </p:nvPicPr>
        <p:blipFill>
          <a:blip r:embed="rId3"/>
          <a:stretch>
            <a:fillRect/>
          </a:stretch>
        </p:blipFill>
        <p:spPr>
          <a:xfrm>
            <a:off x="8149950" y="3717186"/>
            <a:ext cx="3722827" cy="2035317"/>
          </a:xfrm>
          <a:prstGeom prst="rect">
            <a:avLst/>
          </a:prstGeom>
        </p:spPr>
      </p:pic>
      <p:sp>
        <p:nvSpPr>
          <p:cNvPr id="9" name="ZoneTexte 8">
            <a:extLst>
              <a:ext uri="{FF2B5EF4-FFF2-40B4-BE49-F238E27FC236}">
                <a16:creationId xmlns:a16="http://schemas.microsoft.com/office/drawing/2014/main" id="{C7BC71C8-355B-C49C-97BF-1C2734FC1401}"/>
              </a:ext>
            </a:extLst>
          </p:cNvPr>
          <p:cNvSpPr txBox="1"/>
          <p:nvPr/>
        </p:nvSpPr>
        <p:spPr>
          <a:xfrm>
            <a:off x="4977564" y="3396056"/>
            <a:ext cx="2522559" cy="646331"/>
          </a:xfrm>
          <a:prstGeom prst="rect">
            <a:avLst/>
          </a:prstGeom>
          <a:noFill/>
        </p:spPr>
        <p:txBody>
          <a:bodyPr wrap="square">
            <a:spAutoFit/>
          </a:bodyPr>
          <a:lstStyle/>
          <a:p>
            <a:r>
              <a:rPr lang="fr-FR" b="1" dirty="0">
                <a:solidFill>
                  <a:srgbClr val="222222"/>
                </a:solidFill>
                <a:latin typeface="Plus Jakarta Sans"/>
              </a:rPr>
              <a:t>Le carré au centre a la même couleur</a:t>
            </a:r>
            <a:r>
              <a:rPr lang="fr-FR" b="1" i="0" dirty="0">
                <a:solidFill>
                  <a:srgbClr val="222222"/>
                </a:solidFill>
                <a:effectLst/>
                <a:latin typeface="Plus Jakarta Sans"/>
              </a:rPr>
              <a:t>. </a:t>
            </a:r>
            <a:endParaRPr lang="fr-FR" dirty="0"/>
          </a:p>
        </p:txBody>
      </p:sp>
      <p:sp>
        <p:nvSpPr>
          <p:cNvPr id="10" name="ZoneTexte 9">
            <a:extLst>
              <a:ext uri="{FF2B5EF4-FFF2-40B4-BE49-F238E27FC236}">
                <a16:creationId xmlns:a16="http://schemas.microsoft.com/office/drawing/2014/main" id="{06D1B5CF-E055-2E99-9752-B23B5881C8A7}"/>
              </a:ext>
            </a:extLst>
          </p:cNvPr>
          <p:cNvSpPr txBox="1"/>
          <p:nvPr/>
        </p:nvSpPr>
        <p:spPr>
          <a:xfrm>
            <a:off x="8287110" y="3273114"/>
            <a:ext cx="3722827" cy="369332"/>
          </a:xfrm>
          <a:prstGeom prst="rect">
            <a:avLst/>
          </a:prstGeom>
          <a:noFill/>
        </p:spPr>
        <p:txBody>
          <a:bodyPr wrap="square">
            <a:spAutoFit/>
          </a:bodyPr>
          <a:lstStyle/>
          <a:p>
            <a:r>
              <a:rPr lang="fr-FR" b="1" dirty="0">
                <a:solidFill>
                  <a:srgbClr val="222222"/>
                </a:solidFill>
                <a:latin typeface="Plus Jakarta Sans"/>
              </a:rPr>
              <a:t>Les cylindres ont la même couleur</a:t>
            </a:r>
            <a:endParaRPr lang="fr-FR" dirty="0"/>
          </a:p>
        </p:txBody>
      </p:sp>
      <p:pic>
        <p:nvPicPr>
          <p:cNvPr id="6" name="Image 5">
            <a:extLst>
              <a:ext uri="{FF2B5EF4-FFF2-40B4-BE49-F238E27FC236}">
                <a16:creationId xmlns:a16="http://schemas.microsoft.com/office/drawing/2014/main" id="{6B840E1B-D841-16C6-0412-78AC49FBAB82}"/>
              </a:ext>
            </a:extLst>
          </p:cNvPr>
          <p:cNvPicPr>
            <a:picLocks noChangeAspect="1"/>
          </p:cNvPicPr>
          <p:nvPr/>
        </p:nvPicPr>
        <p:blipFill>
          <a:blip r:embed="rId4"/>
          <a:stretch>
            <a:fillRect/>
          </a:stretch>
        </p:blipFill>
        <p:spPr>
          <a:xfrm>
            <a:off x="504532" y="2287998"/>
            <a:ext cx="2557667" cy="4506364"/>
          </a:xfrm>
          <a:prstGeom prst="rect">
            <a:avLst/>
          </a:prstGeom>
        </p:spPr>
      </p:pic>
      <p:sp>
        <p:nvSpPr>
          <p:cNvPr id="12" name="ZoneTexte 11">
            <a:extLst>
              <a:ext uri="{FF2B5EF4-FFF2-40B4-BE49-F238E27FC236}">
                <a16:creationId xmlns:a16="http://schemas.microsoft.com/office/drawing/2014/main" id="{6CA5D582-7419-D93A-1040-3DB9C148CDB7}"/>
              </a:ext>
            </a:extLst>
          </p:cNvPr>
          <p:cNvSpPr txBox="1"/>
          <p:nvPr/>
        </p:nvSpPr>
        <p:spPr>
          <a:xfrm>
            <a:off x="3227858" y="2328725"/>
            <a:ext cx="8804620" cy="646331"/>
          </a:xfrm>
          <a:prstGeom prst="rect">
            <a:avLst/>
          </a:prstGeom>
          <a:noFill/>
        </p:spPr>
        <p:txBody>
          <a:bodyPr wrap="square">
            <a:spAutoFit/>
          </a:bodyPr>
          <a:lstStyle/>
          <a:p>
            <a:r>
              <a:rPr lang="fr-FR" dirty="0"/>
              <a:t>Le fait d’estimer qu’un objet est clair ou foncé dépend moins de sa luminosité absolue (luminance) que du contraste de luminosité par rapport à son environnement.</a:t>
            </a:r>
          </a:p>
        </p:txBody>
      </p:sp>
    </p:spTree>
    <p:extLst>
      <p:ext uri="{BB962C8B-B14F-4D97-AF65-F5344CB8AC3E}">
        <p14:creationId xmlns:p14="http://schemas.microsoft.com/office/powerpoint/2010/main" val="1406913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A8AC54-4071-5FC4-D32D-306CD0987A9B}"/>
              </a:ext>
            </a:extLst>
          </p:cNvPr>
          <p:cNvSpPr>
            <a:spLocks noGrp="1"/>
          </p:cNvSpPr>
          <p:nvPr>
            <p:ph type="title"/>
          </p:nvPr>
        </p:nvSpPr>
        <p:spPr/>
        <p:txBody>
          <a:bodyPr/>
          <a:lstStyle/>
          <a:p>
            <a:r>
              <a:rPr lang="fr-FR" dirty="0"/>
              <a:t>Photométrie : lumen, lux et candela</a:t>
            </a:r>
          </a:p>
        </p:txBody>
      </p:sp>
      <p:pic>
        <p:nvPicPr>
          <p:cNvPr id="4" name="Flux lumineux Intensité éclairement comment ça marche">
            <a:hlinkClick r:id="" action="ppaction://media"/>
            <a:extLst>
              <a:ext uri="{FF2B5EF4-FFF2-40B4-BE49-F238E27FC236}">
                <a16:creationId xmlns:a16="http://schemas.microsoft.com/office/drawing/2014/main" id="{763D7838-FC9B-B662-2077-5D0A9481E76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03263" y="1690688"/>
            <a:ext cx="8065385" cy="5032375"/>
          </a:xfrm>
        </p:spPr>
      </p:pic>
      <p:pic>
        <p:nvPicPr>
          <p:cNvPr id="5" name="Image 4">
            <a:extLst>
              <a:ext uri="{FF2B5EF4-FFF2-40B4-BE49-F238E27FC236}">
                <a16:creationId xmlns:a16="http://schemas.microsoft.com/office/drawing/2014/main" id="{02E4766F-A953-78D3-90C7-5ED448A9192A}"/>
              </a:ext>
            </a:extLst>
          </p:cNvPr>
          <p:cNvPicPr>
            <a:picLocks noChangeAspect="1"/>
          </p:cNvPicPr>
          <p:nvPr/>
        </p:nvPicPr>
        <p:blipFill>
          <a:blip r:embed="rId5"/>
          <a:stretch>
            <a:fillRect/>
          </a:stretch>
        </p:blipFill>
        <p:spPr>
          <a:xfrm>
            <a:off x="9893318" y="803893"/>
            <a:ext cx="1460482" cy="1166030"/>
          </a:xfrm>
          <a:prstGeom prst="rect">
            <a:avLst/>
          </a:prstGeom>
        </p:spPr>
      </p:pic>
      <p:sp>
        <p:nvSpPr>
          <p:cNvPr id="6" name="ZoneTexte 5">
            <a:extLst>
              <a:ext uri="{FF2B5EF4-FFF2-40B4-BE49-F238E27FC236}">
                <a16:creationId xmlns:a16="http://schemas.microsoft.com/office/drawing/2014/main" id="{66A5C5D7-44CE-9123-F571-8D7A90F59D8E}"/>
              </a:ext>
            </a:extLst>
          </p:cNvPr>
          <p:cNvSpPr txBox="1"/>
          <p:nvPr/>
        </p:nvSpPr>
        <p:spPr>
          <a:xfrm>
            <a:off x="9721907" y="500818"/>
            <a:ext cx="1766830" cy="369332"/>
          </a:xfrm>
          <a:prstGeom prst="rect">
            <a:avLst/>
          </a:prstGeom>
          <a:noFill/>
        </p:spPr>
        <p:txBody>
          <a:bodyPr wrap="none" rtlCol="0">
            <a:spAutoFit/>
          </a:bodyPr>
          <a:lstStyle/>
          <a:p>
            <a:r>
              <a:rPr lang="el-GR" dirty="0"/>
              <a:t>Φ</a:t>
            </a:r>
            <a:r>
              <a:rPr lang="fr-FR" dirty="0"/>
              <a:t> en lm (lumen)</a:t>
            </a:r>
          </a:p>
        </p:txBody>
      </p:sp>
      <p:pic>
        <p:nvPicPr>
          <p:cNvPr id="8" name="Image 7">
            <a:extLst>
              <a:ext uri="{FF2B5EF4-FFF2-40B4-BE49-F238E27FC236}">
                <a16:creationId xmlns:a16="http://schemas.microsoft.com/office/drawing/2014/main" id="{EE525B98-881A-9CD2-C774-AB88FD386234}"/>
              </a:ext>
            </a:extLst>
          </p:cNvPr>
          <p:cNvPicPr>
            <a:picLocks noChangeAspect="1"/>
          </p:cNvPicPr>
          <p:nvPr/>
        </p:nvPicPr>
        <p:blipFill>
          <a:blip r:embed="rId6"/>
          <a:stretch>
            <a:fillRect/>
          </a:stretch>
        </p:blipFill>
        <p:spPr>
          <a:xfrm>
            <a:off x="9876431" y="2940874"/>
            <a:ext cx="1595419" cy="1266001"/>
          </a:xfrm>
          <a:prstGeom prst="rect">
            <a:avLst/>
          </a:prstGeom>
        </p:spPr>
      </p:pic>
      <p:sp>
        <p:nvSpPr>
          <p:cNvPr id="9" name="ZoneTexte 8">
            <a:extLst>
              <a:ext uri="{FF2B5EF4-FFF2-40B4-BE49-F238E27FC236}">
                <a16:creationId xmlns:a16="http://schemas.microsoft.com/office/drawing/2014/main" id="{61AD6FF9-DE94-740E-C477-E824479F6253}"/>
              </a:ext>
            </a:extLst>
          </p:cNvPr>
          <p:cNvSpPr txBox="1"/>
          <p:nvPr/>
        </p:nvSpPr>
        <p:spPr>
          <a:xfrm>
            <a:off x="9893318" y="1893037"/>
            <a:ext cx="1561646" cy="369332"/>
          </a:xfrm>
          <a:prstGeom prst="rect">
            <a:avLst/>
          </a:prstGeom>
          <a:noFill/>
        </p:spPr>
        <p:txBody>
          <a:bodyPr wrap="none" rtlCol="0">
            <a:spAutoFit/>
          </a:bodyPr>
          <a:lstStyle/>
          <a:p>
            <a:r>
              <a:rPr lang="fr-FR" dirty="0"/>
              <a:t>Flux lumineux</a:t>
            </a:r>
          </a:p>
        </p:txBody>
      </p:sp>
      <p:sp>
        <p:nvSpPr>
          <p:cNvPr id="12" name="ZoneTexte 11">
            <a:extLst>
              <a:ext uri="{FF2B5EF4-FFF2-40B4-BE49-F238E27FC236}">
                <a16:creationId xmlns:a16="http://schemas.microsoft.com/office/drawing/2014/main" id="{AB5BF52D-1273-6479-4394-8F6B0AB84112}"/>
              </a:ext>
            </a:extLst>
          </p:cNvPr>
          <p:cNvSpPr txBox="1"/>
          <p:nvPr/>
        </p:nvSpPr>
        <p:spPr>
          <a:xfrm>
            <a:off x="9597915" y="4148427"/>
            <a:ext cx="2152449" cy="369332"/>
          </a:xfrm>
          <a:prstGeom prst="rect">
            <a:avLst/>
          </a:prstGeom>
          <a:noFill/>
        </p:spPr>
        <p:txBody>
          <a:bodyPr wrap="none" rtlCol="0">
            <a:spAutoFit/>
          </a:bodyPr>
          <a:lstStyle/>
          <a:p>
            <a:r>
              <a:rPr lang="fr-FR" dirty="0"/>
              <a:t>Intensité lumineuse</a:t>
            </a:r>
          </a:p>
        </p:txBody>
      </p:sp>
      <p:sp>
        <p:nvSpPr>
          <p:cNvPr id="13" name="Trapèze 12">
            <a:extLst>
              <a:ext uri="{FF2B5EF4-FFF2-40B4-BE49-F238E27FC236}">
                <a16:creationId xmlns:a16="http://schemas.microsoft.com/office/drawing/2014/main" id="{FC8CA885-51C0-50F6-6F1B-3F89A44B2D83}"/>
              </a:ext>
            </a:extLst>
          </p:cNvPr>
          <p:cNvSpPr/>
          <p:nvPr/>
        </p:nvSpPr>
        <p:spPr>
          <a:xfrm>
            <a:off x="10415139" y="3712439"/>
            <a:ext cx="530942" cy="494436"/>
          </a:xfrm>
          <a:prstGeom prst="trapezoid">
            <a:avLst>
              <a:gd name="adj" fmla="val 34943"/>
            </a:avLst>
          </a:prstGeom>
          <a:solidFill>
            <a:srgbClr val="FFFF00">
              <a:alpha val="21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3DF6DF3C-0B4D-E40B-3179-D22B105427FC}"/>
              </a:ext>
            </a:extLst>
          </p:cNvPr>
          <p:cNvSpPr txBox="1"/>
          <p:nvPr/>
        </p:nvSpPr>
        <p:spPr>
          <a:xfrm>
            <a:off x="9478197" y="2648428"/>
            <a:ext cx="2404826" cy="369332"/>
          </a:xfrm>
          <a:prstGeom prst="rect">
            <a:avLst/>
          </a:prstGeom>
          <a:noFill/>
        </p:spPr>
        <p:txBody>
          <a:bodyPr wrap="none" rtlCol="0">
            <a:spAutoFit/>
          </a:bodyPr>
          <a:lstStyle/>
          <a:p>
            <a:r>
              <a:rPr lang="fr-FR" dirty="0"/>
              <a:t>I=</a:t>
            </a:r>
            <a:r>
              <a:rPr lang="el-GR" dirty="0"/>
              <a:t>Φ</a:t>
            </a:r>
            <a:r>
              <a:rPr lang="fr-FR" dirty="0"/>
              <a:t>/</a:t>
            </a:r>
            <a:r>
              <a:rPr lang="el-GR" dirty="0"/>
              <a:t>Ω</a:t>
            </a:r>
            <a:r>
              <a:rPr lang="fr-FR" dirty="0"/>
              <a:t> en cd (Candela)</a:t>
            </a:r>
          </a:p>
        </p:txBody>
      </p:sp>
      <p:pic>
        <p:nvPicPr>
          <p:cNvPr id="16" name="Image 15">
            <a:extLst>
              <a:ext uri="{FF2B5EF4-FFF2-40B4-BE49-F238E27FC236}">
                <a16:creationId xmlns:a16="http://schemas.microsoft.com/office/drawing/2014/main" id="{14452836-3D8B-3DF8-8446-79CE423A15D3}"/>
              </a:ext>
            </a:extLst>
          </p:cNvPr>
          <p:cNvPicPr>
            <a:picLocks noChangeAspect="1"/>
          </p:cNvPicPr>
          <p:nvPr/>
        </p:nvPicPr>
        <p:blipFill>
          <a:blip r:embed="rId7"/>
          <a:stretch>
            <a:fillRect/>
          </a:stretch>
        </p:blipFill>
        <p:spPr>
          <a:xfrm>
            <a:off x="9893318" y="5169578"/>
            <a:ext cx="1561646" cy="1240130"/>
          </a:xfrm>
          <a:prstGeom prst="rect">
            <a:avLst/>
          </a:prstGeom>
          <a:ln>
            <a:solidFill>
              <a:schemeClr val="tx1"/>
            </a:solidFill>
          </a:ln>
        </p:spPr>
      </p:pic>
      <p:sp>
        <p:nvSpPr>
          <p:cNvPr id="17" name="Parallélogramme 16">
            <a:extLst>
              <a:ext uri="{FF2B5EF4-FFF2-40B4-BE49-F238E27FC236}">
                <a16:creationId xmlns:a16="http://schemas.microsoft.com/office/drawing/2014/main" id="{73F207DB-6F63-A07E-85B9-7356F97C25AC}"/>
              </a:ext>
            </a:extLst>
          </p:cNvPr>
          <p:cNvSpPr/>
          <p:nvPr/>
        </p:nvSpPr>
        <p:spPr>
          <a:xfrm>
            <a:off x="10350881" y="6109317"/>
            <a:ext cx="693232" cy="152400"/>
          </a:xfrm>
          <a:prstGeom prst="parallelogram">
            <a:avLst>
              <a:gd name="adj" fmla="val 91764"/>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46D2721D-65BF-6955-74C4-C9A6015654E6}"/>
              </a:ext>
            </a:extLst>
          </p:cNvPr>
          <p:cNvSpPr txBox="1"/>
          <p:nvPr/>
        </p:nvSpPr>
        <p:spPr>
          <a:xfrm>
            <a:off x="9784962" y="4540989"/>
            <a:ext cx="1841338" cy="923330"/>
          </a:xfrm>
          <a:prstGeom prst="rect">
            <a:avLst/>
          </a:prstGeom>
          <a:noFill/>
        </p:spPr>
        <p:txBody>
          <a:bodyPr wrap="none" rtlCol="0">
            <a:spAutoFit/>
          </a:bodyPr>
          <a:lstStyle/>
          <a:p>
            <a:r>
              <a:rPr lang="fr-FR" dirty="0"/>
              <a:t>E=</a:t>
            </a:r>
            <a:r>
              <a:rPr lang="el-GR" dirty="0"/>
              <a:t>Φ</a:t>
            </a:r>
            <a:r>
              <a:rPr lang="fr-FR" dirty="0"/>
              <a:t>/A en lx (Lux)</a:t>
            </a:r>
          </a:p>
          <a:p>
            <a:r>
              <a:rPr lang="fr-FR" dirty="0"/>
              <a:t>E=I/d en lx (Lux)</a:t>
            </a:r>
          </a:p>
          <a:p>
            <a:endParaRPr lang="fr-FR" dirty="0"/>
          </a:p>
        </p:txBody>
      </p:sp>
      <p:sp>
        <p:nvSpPr>
          <p:cNvPr id="19" name="ZoneTexte 18">
            <a:extLst>
              <a:ext uri="{FF2B5EF4-FFF2-40B4-BE49-F238E27FC236}">
                <a16:creationId xmlns:a16="http://schemas.microsoft.com/office/drawing/2014/main" id="{D286EA8A-CF9A-495D-FDBA-1552436F0B93}"/>
              </a:ext>
            </a:extLst>
          </p:cNvPr>
          <p:cNvSpPr txBox="1"/>
          <p:nvPr/>
        </p:nvSpPr>
        <p:spPr>
          <a:xfrm>
            <a:off x="9979848" y="6353731"/>
            <a:ext cx="1388585" cy="369332"/>
          </a:xfrm>
          <a:prstGeom prst="rect">
            <a:avLst/>
          </a:prstGeom>
          <a:noFill/>
        </p:spPr>
        <p:txBody>
          <a:bodyPr wrap="none" rtlCol="0">
            <a:spAutoFit/>
          </a:bodyPr>
          <a:lstStyle/>
          <a:p>
            <a:r>
              <a:rPr lang="fr-FR" dirty="0"/>
              <a:t>Eclairement</a:t>
            </a:r>
          </a:p>
        </p:txBody>
      </p:sp>
      <p:sp>
        <p:nvSpPr>
          <p:cNvPr id="20" name="Forme libre : forme 19">
            <a:extLst>
              <a:ext uri="{FF2B5EF4-FFF2-40B4-BE49-F238E27FC236}">
                <a16:creationId xmlns:a16="http://schemas.microsoft.com/office/drawing/2014/main" id="{E811E01C-61CB-AE74-8FCA-2F27BD0B2ADE}"/>
              </a:ext>
            </a:extLst>
          </p:cNvPr>
          <p:cNvSpPr/>
          <p:nvPr/>
        </p:nvSpPr>
        <p:spPr>
          <a:xfrm>
            <a:off x="9787937" y="6109317"/>
            <a:ext cx="773373" cy="100644"/>
          </a:xfrm>
          <a:custGeom>
            <a:avLst/>
            <a:gdLst>
              <a:gd name="csX0" fmla="*/ 345440 w 345440"/>
              <a:gd name="csY0" fmla="*/ 148287 h 148287"/>
              <a:gd name="csX1" fmla="*/ 223520 w 345440"/>
              <a:gd name="csY1" fmla="*/ 6047 h 148287"/>
              <a:gd name="csX2" fmla="*/ 0 w 345440"/>
              <a:gd name="csY2" fmla="*/ 6047 h 148287"/>
            </a:gdLst>
            <a:ahLst/>
            <a:cxnLst>
              <a:cxn ang="0">
                <a:pos x="csX0" y="csY0"/>
              </a:cxn>
              <a:cxn ang="0">
                <a:pos x="csX1" y="csY1"/>
              </a:cxn>
              <a:cxn ang="0">
                <a:pos x="csX2" y="csY2"/>
              </a:cxn>
            </a:cxnLst>
            <a:rect l="l" t="t" r="r" b="b"/>
            <a:pathLst>
              <a:path w="345440" h="148287">
                <a:moveTo>
                  <a:pt x="345440" y="148287"/>
                </a:moveTo>
                <a:cubicBezTo>
                  <a:pt x="313266" y="89020"/>
                  <a:pt x="281093" y="29754"/>
                  <a:pt x="223520" y="6047"/>
                </a:cubicBezTo>
                <a:cubicBezTo>
                  <a:pt x="165947" y="-17660"/>
                  <a:pt x="110067" y="38220"/>
                  <a:pt x="0" y="604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526BF5D7-2318-AC03-3A97-9F3BC38FE519}"/>
              </a:ext>
            </a:extLst>
          </p:cNvPr>
          <p:cNvSpPr txBox="1"/>
          <p:nvPr/>
        </p:nvSpPr>
        <p:spPr>
          <a:xfrm>
            <a:off x="8724445" y="5892066"/>
            <a:ext cx="1126547" cy="369332"/>
          </a:xfrm>
          <a:prstGeom prst="rect">
            <a:avLst/>
          </a:prstGeom>
          <a:noFill/>
        </p:spPr>
        <p:txBody>
          <a:bodyPr wrap="square" rtlCol="0">
            <a:spAutoFit/>
          </a:bodyPr>
          <a:lstStyle/>
          <a:p>
            <a:pPr algn="r"/>
            <a:r>
              <a:rPr lang="fr-FR" dirty="0"/>
              <a:t>A (m</a:t>
            </a:r>
            <a:r>
              <a:rPr lang="fr-FR" baseline="30000" dirty="0"/>
              <a:t>2</a:t>
            </a:r>
            <a:r>
              <a:rPr lang="fr-FR" dirty="0"/>
              <a:t>)</a:t>
            </a:r>
          </a:p>
        </p:txBody>
      </p:sp>
      <p:sp>
        <p:nvSpPr>
          <p:cNvPr id="22" name="Forme libre : forme 21">
            <a:extLst>
              <a:ext uri="{FF2B5EF4-FFF2-40B4-BE49-F238E27FC236}">
                <a16:creationId xmlns:a16="http://schemas.microsoft.com/office/drawing/2014/main" id="{15B1552D-8D0B-EF0E-6FBB-01718510DAA2}"/>
              </a:ext>
            </a:extLst>
          </p:cNvPr>
          <p:cNvSpPr/>
          <p:nvPr/>
        </p:nvSpPr>
        <p:spPr>
          <a:xfrm>
            <a:off x="9721907" y="3867432"/>
            <a:ext cx="773373" cy="100644"/>
          </a:xfrm>
          <a:custGeom>
            <a:avLst/>
            <a:gdLst>
              <a:gd name="csX0" fmla="*/ 345440 w 345440"/>
              <a:gd name="csY0" fmla="*/ 148287 h 148287"/>
              <a:gd name="csX1" fmla="*/ 223520 w 345440"/>
              <a:gd name="csY1" fmla="*/ 6047 h 148287"/>
              <a:gd name="csX2" fmla="*/ 0 w 345440"/>
              <a:gd name="csY2" fmla="*/ 6047 h 148287"/>
            </a:gdLst>
            <a:ahLst/>
            <a:cxnLst>
              <a:cxn ang="0">
                <a:pos x="csX0" y="csY0"/>
              </a:cxn>
              <a:cxn ang="0">
                <a:pos x="csX1" y="csY1"/>
              </a:cxn>
              <a:cxn ang="0">
                <a:pos x="csX2" y="csY2"/>
              </a:cxn>
            </a:cxnLst>
            <a:rect l="l" t="t" r="r" b="b"/>
            <a:pathLst>
              <a:path w="345440" h="148287">
                <a:moveTo>
                  <a:pt x="345440" y="148287"/>
                </a:moveTo>
                <a:cubicBezTo>
                  <a:pt x="313266" y="89020"/>
                  <a:pt x="281093" y="29754"/>
                  <a:pt x="223520" y="6047"/>
                </a:cubicBezTo>
                <a:cubicBezTo>
                  <a:pt x="165947" y="-17660"/>
                  <a:pt x="110067" y="38220"/>
                  <a:pt x="0" y="604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5E3FCAF1-A67F-45E6-AF61-B44F51395158}"/>
              </a:ext>
            </a:extLst>
          </p:cNvPr>
          <p:cNvSpPr txBox="1"/>
          <p:nvPr/>
        </p:nvSpPr>
        <p:spPr>
          <a:xfrm>
            <a:off x="8658415" y="3650181"/>
            <a:ext cx="1126547" cy="369332"/>
          </a:xfrm>
          <a:prstGeom prst="rect">
            <a:avLst/>
          </a:prstGeom>
          <a:noFill/>
        </p:spPr>
        <p:txBody>
          <a:bodyPr wrap="square" rtlCol="0">
            <a:spAutoFit/>
          </a:bodyPr>
          <a:lstStyle/>
          <a:p>
            <a:pPr algn="r"/>
            <a:r>
              <a:rPr lang="el-GR" dirty="0"/>
              <a:t>Ω</a:t>
            </a:r>
            <a:r>
              <a:rPr lang="fr-FR" dirty="0"/>
              <a:t> (sr)</a:t>
            </a:r>
          </a:p>
        </p:txBody>
      </p:sp>
      <p:cxnSp>
        <p:nvCxnSpPr>
          <p:cNvPr id="7" name="Connecteur droit avec flèche 6">
            <a:extLst>
              <a:ext uri="{FF2B5EF4-FFF2-40B4-BE49-F238E27FC236}">
                <a16:creationId xmlns:a16="http://schemas.microsoft.com/office/drawing/2014/main" id="{58DC4181-76BA-A9E5-DC9D-06649F640666}"/>
              </a:ext>
            </a:extLst>
          </p:cNvPr>
          <p:cNvCxnSpPr>
            <a:cxnSpLocks/>
          </p:cNvCxnSpPr>
          <p:nvPr/>
        </p:nvCxnSpPr>
        <p:spPr>
          <a:xfrm>
            <a:off x="10691882" y="5919665"/>
            <a:ext cx="0" cy="290296"/>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5" name="ZoneTexte 14">
            <a:extLst>
              <a:ext uri="{FF2B5EF4-FFF2-40B4-BE49-F238E27FC236}">
                <a16:creationId xmlns:a16="http://schemas.microsoft.com/office/drawing/2014/main" id="{D0C2EBF5-0D38-825A-88B3-5FBB2686FAE7}"/>
              </a:ext>
            </a:extLst>
          </p:cNvPr>
          <p:cNvSpPr txBox="1"/>
          <p:nvPr/>
        </p:nvSpPr>
        <p:spPr>
          <a:xfrm>
            <a:off x="10623559" y="5845214"/>
            <a:ext cx="901209" cy="338554"/>
          </a:xfrm>
          <a:prstGeom prst="rect">
            <a:avLst/>
          </a:prstGeom>
          <a:noFill/>
        </p:spPr>
        <p:txBody>
          <a:bodyPr wrap="none" rtlCol="0">
            <a:spAutoFit/>
          </a:bodyPr>
          <a:lstStyle/>
          <a:p>
            <a:r>
              <a:rPr lang="fr-FR" sz="1600" dirty="0"/>
              <a:t>d (en m)</a:t>
            </a:r>
          </a:p>
        </p:txBody>
      </p:sp>
    </p:spTree>
    <p:extLst>
      <p:ext uri="{BB962C8B-B14F-4D97-AF65-F5344CB8AC3E}">
        <p14:creationId xmlns:p14="http://schemas.microsoft.com/office/powerpoint/2010/main" val="334238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3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D5470D-6BF7-4FC0-91FD-95F0EF71DFF9}"/>
              </a:ext>
            </a:extLst>
          </p:cNvPr>
          <p:cNvSpPr>
            <a:spLocks noGrp="1"/>
          </p:cNvSpPr>
          <p:nvPr>
            <p:ph type="title"/>
          </p:nvPr>
        </p:nvSpPr>
        <p:spPr>
          <a:xfrm>
            <a:off x="283106" y="287261"/>
            <a:ext cx="10515600" cy="1325563"/>
          </a:xfrm>
        </p:spPr>
        <p:txBody>
          <a:bodyPr/>
          <a:lstStyle/>
          <a:p>
            <a:r>
              <a:rPr lang="fr-FR" dirty="0"/>
              <a:t>Photométrie : compléments</a:t>
            </a:r>
          </a:p>
        </p:txBody>
      </p:sp>
      <p:pic>
        <p:nvPicPr>
          <p:cNvPr id="5" name="Espace réservé du contenu 4">
            <a:extLst>
              <a:ext uri="{FF2B5EF4-FFF2-40B4-BE49-F238E27FC236}">
                <a16:creationId xmlns:a16="http://schemas.microsoft.com/office/drawing/2014/main" id="{727AD886-7233-EC6C-FFE4-42742DD933C8}"/>
              </a:ext>
            </a:extLst>
          </p:cNvPr>
          <p:cNvPicPr>
            <a:picLocks noGrp="1" noChangeAspect="1"/>
          </p:cNvPicPr>
          <p:nvPr>
            <p:ph idx="1"/>
          </p:nvPr>
        </p:nvPicPr>
        <p:blipFill>
          <a:blip r:embed="rId2"/>
          <a:stretch>
            <a:fillRect/>
          </a:stretch>
        </p:blipFill>
        <p:spPr>
          <a:xfrm>
            <a:off x="99822" y="2753248"/>
            <a:ext cx="5603635" cy="3624682"/>
          </a:xfrm>
          <a:prstGeom prst="rect">
            <a:avLst/>
          </a:prstGeom>
        </p:spPr>
      </p:pic>
      <p:pic>
        <p:nvPicPr>
          <p:cNvPr id="7" name="Image 6">
            <a:extLst>
              <a:ext uri="{FF2B5EF4-FFF2-40B4-BE49-F238E27FC236}">
                <a16:creationId xmlns:a16="http://schemas.microsoft.com/office/drawing/2014/main" id="{F263DACA-5C5D-7467-F047-D13583934DC3}"/>
              </a:ext>
            </a:extLst>
          </p:cNvPr>
          <p:cNvPicPr>
            <a:picLocks noChangeAspect="1"/>
          </p:cNvPicPr>
          <p:nvPr/>
        </p:nvPicPr>
        <p:blipFill>
          <a:blip r:embed="rId3"/>
          <a:stretch>
            <a:fillRect/>
          </a:stretch>
        </p:blipFill>
        <p:spPr>
          <a:xfrm>
            <a:off x="6096000" y="3776839"/>
            <a:ext cx="3793025" cy="2601091"/>
          </a:xfrm>
          <a:prstGeom prst="rect">
            <a:avLst/>
          </a:prstGeom>
        </p:spPr>
      </p:pic>
      <p:sp>
        <p:nvSpPr>
          <p:cNvPr id="8" name="ZoneTexte 7">
            <a:extLst>
              <a:ext uri="{FF2B5EF4-FFF2-40B4-BE49-F238E27FC236}">
                <a16:creationId xmlns:a16="http://schemas.microsoft.com/office/drawing/2014/main" id="{55331939-DBEC-565B-F0F1-62B0139776D0}"/>
              </a:ext>
            </a:extLst>
          </p:cNvPr>
          <p:cNvSpPr txBox="1"/>
          <p:nvPr/>
        </p:nvSpPr>
        <p:spPr>
          <a:xfrm>
            <a:off x="5868238" y="3429000"/>
            <a:ext cx="4752327" cy="369332"/>
          </a:xfrm>
          <a:prstGeom prst="rect">
            <a:avLst/>
          </a:prstGeom>
          <a:noFill/>
        </p:spPr>
        <p:txBody>
          <a:bodyPr wrap="none" rtlCol="0">
            <a:spAutoFit/>
          </a:bodyPr>
          <a:lstStyle/>
          <a:p>
            <a:r>
              <a:rPr lang="fr-FR" dirty="0"/>
              <a:t>Exemple de l’intensité lumineuse d’une lampe</a:t>
            </a:r>
          </a:p>
        </p:txBody>
      </p:sp>
      <p:sp>
        <p:nvSpPr>
          <p:cNvPr id="9" name="ZoneTexte 8">
            <a:extLst>
              <a:ext uri="{FF2B5EF4-FFF2-40B4-BE49-F238E27FC236}">
                <a16:creationId xmlns:a16="http://schemas.microsoft.com/office/drawing/2014/main" id="{CDA80DBF-04F4-3D27-F899-C413F724C47C}"/>
              </a:ext>
            </a:extLst>
          </p:cNvPr>
          <p:cNvSpPr txBox="1"/>
          <p:nvPr/>
        </p:nvSpPr>
        <p:spPr>
          <a:xfrm>
            <a:off x="525475" y="2383916"/>
            <a:ext cx="4689745" cy="369332"/>
          </a:xfrm>
          <a:prstGeom prst="rect">
            <a:avLst/>
          </a:prstGeom>
          <a:noFill/>
        </p:spPr>
        <p:txBody>
          <a:bodyPr wrap="none" rtlCol="0">
            <a:spAutoFit/>
          </a:bodyPr>
          <a:lstStyle/>
          <a:p>
            <a:r>
              <a:rPr lang="fr-FR" dirty="0"/>
              <a:t>Intensité lumineuse, Eclairement, Luminance</a:t>
            </a:r>
          </a:p>
        </p:txBody>
      </p:sp>
      <p:pic>
        <p:nvPicPr>
          <p:cNvPr id="11" name="Image 10">
            <a:extLst>
              <a:ext uri="{FF2B5EF4-FFF2-40B4-BE49-F238E27FC236}">
                <a16:creationId xmlns:a16="http://schemas.microsoft.com/office/drawing/2014/main" id="{9D0837D0-C56D-0174-233D-5BCE4A297A7C}"/>
              </a:ext>
            </a:extLst>
          </p:cNvPr>
          <p:cNvPicPr>
            <a:picLocks noChangeAspect="1"/>
          </p:cNvPicPr>
          <p:nvPr/>
        </p:nvPicPr>
        <p:blipFill>
          <a:blip r:embed="rId4"/>
          <a:stretch>
            <a:fillRect/>
          </a:stretch>
        </p:blipFill>
        <p:spPr>
          <a:xfrm>
            <a:off x="5958673" y="1122211"/>
            <a:ext cx="5950221" cy="2306789"/>
          </a:xfrm>
          <a:prstGeom prst="rect">
            <a:avLst/>
          </a:prstGeom>
        </p:spPr>
      </p:pic>
    </p:spTree>
    <p:extLst>
      <p:ext uri="{BB962C8B-B14F-4D97-AF65-F5344CB8AC3E}">
        <p14:creationId xmlns:p14="http://schemas.microsoft.com/office/powerpoint/2010/main" val="2372664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45333B-4294-E8B5-1D09-E9D510131326}"/>
              </a:ext>
            </a:extLst>
          </p:cNvPr>
          <p:cNvSpPr>
            <a:spLocks noGrp="1"/>
          </p:cNvSpPr>
          <p:nvPr>
            <p:ph type="title"/>
          </p:nvPr>
        </p:nvSpPr>
        <p:spPr/>
        <p:txBody>
          <a:bodyPr/>
          <a:lstStyle/>
          <a:p>
            <a:r>
              <a:rPr lang="fr-FR" dirty="0"/>
              <a:t>Exercices …</a:t>
            </a:r>
          </a:p>
        </p:txBody>
      </p:sp>
      <p:pic>
        <p:nvPicPr>
          <p:cNvPr id="5" name="Espace réservé du contenu 4">
            <a:extLst>
              <a:ext uri="{FF2B5EF4-FFF2-40B4-BE49-F238E27FC236}">
                <a16:creationId xmlns:a16="http://schemas.microsoft.com/office/drawing/2014/main" id="{3268C666-04B2-C0EA-C373-FA1083AE89A1}"/>
              </a:ext>
            </a:extLst>
          </p:cNvPr>
          <p:cNvPicPr>
            <a:picLocks noGrp="1" noChangeAspect="1"/>
          </p:cNvPicPr>
          <p:nvPr>
            <p:ph idx="1"/>
          </p:nvPr>
        </p:nvPicPr>
        <p:blipFill>
          <a:blip r:embed="rId2"/>
          <a:stretch>
            <a:fillRect/>
          </a:stretch>
        </p:blipFill>
        <p:spPr>
          <a:xfrm>
            <a:off x="3783651" y="540749"/>
            <a:ext cx="8162169" cy="4285926"/>
          </a:xfrm>
          <a:prstGeom prst="rect">
            <a:avLst/>
          </a:prstGeom>
        </p:spPr>
      </p:pic>
      <p:sp>
        <p:nvSpPr>
          <p:cNvPr id="6" name="ZoneTexte 5">
            <a:extLst>
              <a:ext uri="{FF2B5EF4-FFF2-40B4-BE49-F238E27FC236}">
                <a16:creationId xmlns:a16="http://schemas.microsoft.com/office/drawing/2014/main" id="{CB70A0F3-E3F4-658A-8898-379AC38F057B}"/>
              </a:ext>
            </a:extLst>
          </p:cNvPr>
          <p:cNvSpPr txBox="1"/>
          <p:nvPr/>
        </p:nvSpPr>
        <p:spPr>
          <a:xfrm>
            <a:off x="246182" y="4826675"/>
            <a:ext cx="11699638" cy="2031325"/>
          </a:xfrm>
          <a:prstGeom prst="rect">
            <a:avLst/>
          </a:prstGeom>
          <a:noFill/>
        </p:spPr>
        <p:txBody>
          <a:bodyPr wrap="square" rtlCol="0">
            <a:spAutoFit/>
          </a:bodyPr>
          <a:lstStyle/>
          <a:p>
            <a:r>
              <a:rPr lang="fr-FR" b="1" u="sng" dirty="0"/>
              <a:t>Exercice 1 :</a:t>
            </a:r>
            <a:endParaRPr lang="fr-FR" dirty="0"/>
          </a:p>
          <a:p>
            <a:pPr lvl="0"/>
            <a:r>
              <a:rPr lang="fr-FR" dirty="0"/>
              <a:t>Une lampe possède un flux lumineux uniforme dans toutes les directions Φ</a:t>
            </a:r>
            <a:r>
              <a:rPr lang="fr-FR" baseline="-25000" dirty="0"/>
              <a:t>L</a:t>
            </a:r>
            <a:r>
              <a:rPr lang="fr-FR" dirty="0"/>
              <a:t> = 2400 lm. La lampe éclaire une surface de 8 m</a:t>
            </a:r>
            <a:r>
              <a:rPr lang="fr-FR" baseline="30000" dirty="0"/>
              <a:t>2</a:t>
            </a:r>
            <a:r>
              <a:rPr lang="fr-FR" dirty="0"/>
              <a:t>. Calculer l’éclairement.</a:t>
            </a:r>
          </a:p>
          <a:p>
            <a:pPr lvl="0"/>
            <a:r>
              <a:rPr lang="fr-FR" dirty="0"/>
              <a:t>Le luxmètre mesure un éclairement E = 1800 lux. Sa cellule a une surface de 0,001 m</a:t>
            </a:r>
            <a:r>
              <a:rPr lang="fr-FR" baseline="30000" dirty="0"/>
              <a:t>2</a:t>
            </a:r>
            <a:r>
              <a:rPr lang="fr-FR" dirty="0"/>
              <a:t>. Calculer le flux lumineux.</a:t>
            </a:r>
          </a:p>
          <a:p>
            <a:r>
              <a:rPr lang="fr-FR" b="1" u="sng" dirty="0"/>
              <a:t>Exercice 2 :</a:t>
            </a:r>
            <a:endParaRPr lang="fr-FR" dirty="0"/>
          </a:p>
          <a:p>
            <a:r>
              <a:rPr lang="fr-FR" dirty="0"/>
              <a:t>L’éclairement recommandé pour un bureau de 40 m</a:t>
            </a:r>
            <a:r>
              <a:rPr lang="fr-FR" baseline="30000" dirty="0"/>
              <a:t>2</a:t>
            </a:r>
            <a:r>
              <a:rPr lang="fr-FR" dirty="0"/>
              <a:t> est de 500 lux. Calculer le flux lumineux de l’éclairage à installer.</a:t>
            </a:r>
          </a:p>
          <a:p>
            <a:endParaRPr lang="fr-FR" dirty="0"/>
          </a:p>
        </p:txBody>
      </p:sp>
    </p:spTree>
    <p:extLst>
      <p:ext uri="{BB962C8B-B14F-4D97-AF65-F5344CB8AC3E}">
        <p14:creationId xmlns:p14="http://schemas.microsoft.com/office/powerpoint/2010/main" val="1553175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0BDCDF-790C-446A-E0DC-16C725819C4D}"/>
              </a:ext>
            </a:extLst>
          </p:cNvPr>
          <p:cNvSpPr>
            <a:spLocks noGrp="1"/>
          </p:cNvSpPr>
          <p:nvPr>
            <p:ph type="title"/>
          </p:nvPr>
        </p:nvSpPr>
        <p:spPr/>
        <p:txBody>
          <a:bodyPr/>
          <a:lstStyle/>
          <a:p>
            <a:r>
              <a:rPr lang="fr-FR" dirty="0"/>
              <a:t>Les formules</a:t>
            </a:r>
          </a:p>
        </p:txBody>
      </p:sp>
      <p:sp>
        <p:nvSpPr>
          <p:cNvPr id="3" name="Espace réservé du contenu 2">
            <a:extLst>
              <a:ext uri="{FF2B5EF4-FFF2-40B4-BE49-F238E27FC236}">
                <a16:creationId xmlns:a16="http://schemas.microsoft.com/office/drawing/2014/main" id="{7A61E819-DF39-A0FF-A0C7-3D45B237AEB7}"/>
              </a:ext>
            </a:extLst>
          </p:cNvPr>
          <p:cNvSpPr>
            <a:spLocks noGrp="1"/>
          </p:cNvSpPr>
          <p:nvPr>
            <p:ph idx="1"/>
          </p:nvPr>
        </p:nvSpPr>
        <p:spPr/>
        <p:txBody>
          <a:bodyPr/>
          <a:lstStyle/>
          <a:p>
            <a:r>
              <a:rPr lang="fr-FR" dirty="0">
                <a:hlinkClick r:id="rId2"/>
              </a:rPr>
              <a:t>https://faro.es/fr/blog/efficacite-lumineuse-et-rendement-lumineux/</a:t>
            </a:r>
            <a:r>
              <a:rPr lang="fr-FR" dirty="0"/>
              <a:t> </a:t>
            </a:r>
          </a:p>
          <a:p>
            <a:r>
              <a:rPr lang="fr-FR">
                <a:hlinkClick r:id="rId3"/>
              </a:rPr>
              <a:t>https://www.bega.com/fr-be/connaissances/l-eclairage-en-theorie/grandeurs-et-formules-de-la-technique-declairage/</a:t>
            </a:r>
            <a:r>
              <a:rPr lang="fr-FR"/>
              <a:t> </a:t>
            </a:r>
          </a:p>
        </p:txBody>
      </p:sp>
    </p:spTree>
    <p:extLst>
      <p:ext uri="{BB962C8B-B14F-4D97-AF65-F5344CB8AC3E}">
        <p14:creationId xmlns:p14="http://schemas.microsoft.com/office/powerpoint/2010/main" val="2107939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5372F3-EFF4-F4E8-72F5-50ABE5516FF5}"/>
              </a:ext>
            </a:extLst>
          </p:cNvPr>
          <p:cNvSpPr>
            <a:spLocks noGrp="1"/>
          </p:cNvSpPr>
          <p:nvPr>
            <p:ph type="title"/>
          </p:nvPr>
        </p:nvSpPr>
        <p:spPr/>
        <p:txBody>
          <a:bodyPr/>
          <a:lstStyle/>
          <a:p>
            <a:endParaRPr lang="fr-FR"/>
          </a:p>
        </p:txBody>
      </p:sp>
      <p:pic>
        <p:nvPicPr>
          <p:cNvPr id="7" name="Image 6">
            <a:extLst>
              <a:ext uri="{FF2B5EF4-FFF2-40B4-BE49-F238E27FC236}">
                <a16:creationId xmlns:a16="http://schemas.microsoft.com/office/drawing/2014/main" id="{20FA8E58-6ACE-EF67-A5A0-6495CE1E4B98}"/>
              </a:ext>
            </a:extLst>
          </p:cNvPr>
          <p:cNvPicPr>
            <a:picLocks noChangeAspect="1"/>
          </p:cNvPicPr>
          <p:nvPr/>
        </p:nvPicPr>
        <p:blipFill>
          <a:blip r:embed="rId2"/>
          <a:stretch>
            <a:fillRect/>
          </a:stretch>
        </p:blipFill>
        <p:spPr>
          <a:xfrm>
            <a:off x="0" y="0"/>
            <a:ext cx="8496701" cy="6858000"/>
          </a:xfrm>
          <a:prstGeom prst="rect">
            <a:avLst/>
          </a:prstGeom>
        </p:spPr>
      </p:pic>
      <p:sp>
        <p:nvSpPr>
          <p:cNvPr id="9" name="ZoneTexte 8">
            <a:extLst>
              <a:ext uri="{FF2B5EF4-FFF2-40B4-BE49-F238E27FC236}">
                <a16:creationId xmlns:a16="http://schemas.microsoft.com/office/drawing/2014/main" id="{5605F879-D525-9CB1-4E25-603464852145}"/>
              </a:ext>
            </a:extLst>
          </p:cNvPr>
          <p:cNvSpPr txBox="1"/>
          <p:nvPr/>
        </p:nvSpPr>
        <p:spPr>
          <a:xfrm>
            <a:off x="6096000" y="365125"/>
            <a:ext cx="6096000" cy="369332"/>
          </a:xfrm>
          <a:prstGeom prst="rect">
            <a:avLst/>
          </a:prstGeom>
          <a:noFill/>
        </p:spPr>
        <p:txBody>
          <a:bodyPr wrap="square">
            <a:spAutoFit/>
          </a:bodyPr>
          <a:lstStyle/>
          <a:p>
            <a:r>
              <a:rPr lang="fr-FR" dirty="0"/>
              <a:t>Lichthandbuch.pdf</a:t>
            </a:r>
          </a:p>
        </p:txBody>
      </p:sp>
      <p:sp>
        <p:nvSpPr>
          <p:cNvPr id="10" name="ZoneTexte 9">
            <a:extLst>
              <a:ext uri="{FF2B5EF4-FFF2-40B4-BE49-F238E27FC236}">
                <a16:creationId xmlns:a16="http://schemas.microsoft.com/office/drawing/2014/main" id="{FA6DA687-8EF6-5A23-019F-19AF52F216EF}"/>
              </a:ext>
            </a:extLst>
          </p:cNvPr>
          <p:cNvSpPr txBox="1"/>
          <p:nvPr/>
        </p:nvSpPr>
        <p:spPr>
          <a:xfrm>
            <a:off x="6096000" y="658574"/>
            <a:ext cx="561372" cy="369332"/>
          </a:xfrm>
          <a:prstGeom prst="rect">
            <a:avLst/>
          </a:prstGeom>
          <a:noFill/>
        </p:spPr>
        <p:txBody>
          <a:bodyPr wrap="none" rtlCol="0">
            <a:spAutoFit/>
          </a:bodyPr>
          <a:lstStyle/>
          <a:p>
            <a:r>
              <a:rPr lang="fr-FR" dirty="0"/>
              <a:t>p90</a:t>
            </a:r>
          </a:p>
        </p:txBody>
      </p:sp>
      <p:pic>
        <p:nvPicPr>
          <p:cNvPr id="2050" name="Picture 2" descr="Evolution of luminous efficacy performance of white light sources. Commercially available high-power LED performance is indicated by the points along the solid blue curve. Best documented high-power LED is 92 lm/W at 350-mA drive, while best low-current device is 138 lm/W (20 mA) [35]. The U.S. Department of Energy projections for commercially available high-CCT white LED performance is indicated by the dashed purple line. Inset lists de- scription and performance of best conventional light sources available today. ">
            <a:extLst>
              <a:ext uri="{FF2B5EF4-FFF2-40B4-BE49-F238E27FC236}">
                <a16:creationId xmlns:a16="http://schemas.microsoft.com/office/drawing/2014/main" id="{6963B02A-0C44-A6FB-B9DD-71D3448F1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5700" y="3201629"/>
            <a:ext cx="468630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4045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5AFD0A-F0D5-4A47-6492-4C9B91471681}"/>
              </a:ext>
            </a:extLst>
          </p:cNvPr>
          <p:cNvSpPr>
            <a:spLocks noGrp="1"/>
          </p:cNvSpPr>
          <p:nvPr>
            <p:ph type="title"/>
          </p:nvPr>
        </p:nvSpPr>
        <p:spPr/>
        <p:txBody>
          <a:bodyPr/>
          <a:lstStyle/>
          <a:p>
            <a:r>
              <a:rPr lang="fr-FR" dirty="0"/>
              <a:t>Comparaison des lampes</a:t>
            </a:r>
          </a:p>
        </p:txBody>
      </p:sp>
      <p:pic>
        <p:nvPicPr>
          <p:cNvPr id="9" name="Espace réservé du contenu 8">
            <a:extLst>
              <a:ext uri="{FF2B5EF4-FFF2-40B4-BE49-F238E27FC236}">
                <a16:creationId xmlns:a16="http://schemas.microsoft.com/office/drawing/2014/main" id="{8A7C52CF-0D3F-917E-708E-274BBB231465}"/>
              </a:ext>
            </a:extLst>
          </p:cNvPr>
          <p:cNvPicPr>
            <a:picLocks noGrp="1" noChangeAspect="1"/>
          </p:cNvPicPr>
          <p:nvPr>
            <p:ph idx="1"/>
          </p:nvPr>
        </p:nvPicPr>
        <p:blipFill>
          <a:blip r:embed="rId2"/>
          <a:stretch>
            <a:fillRect/>
          </a:stretch>
        </p:blipFill>
        <p:spPr>
          <a:xfrm>
            <a:off x="83480" y="2027084"/>
            <a:ext cx="7486426" cy="4351338"/>
          </a:xfrm>
          <a:prstGeom prst="rect">
            <a:avLst/>
          </a:prstGeom>
        </p:spPr>
      </p:pic>
      <p:graphicFrame>
        <p:nvGraphicFramePr>
          <p:cNvPr id="3" name="Tableau 2">
            <a:extLst>
              <a:ext uri="{FF2B5EF4-FFF2-40B4-BE49-F238E27FC236}">
                <a16:creationId xmlns:a16="http://schemas.microsoft.com/office/drawing/2014/main" id="{2829C1D1-5312-B901-74B8-D3B0C8F22756}"/>
              </a:ext>
            </a:extLst>
          </p:cNvPr>
          <p:cNvGraphicFramePr>
            <a:graphicFrameLocks noGrp="1"/>
          </p:cNvGraphicFramePr>
          <p:nvPr>
            <p:extLst>
              <p:ext uri="{D42A27DB-BD31-4B8C-83A1-F6EECF244321}">
                <p14:modId xmlns:p14="http://schemas.microsoft.com/office/powerpoint/2010/main" val="338315832"/>
              </p:ext>
            </p:extLst>
          </p:nvPr>
        </p:nvGraphicFramePr>
        <p:xfrm>
          <a:off x="7639664" y="2027084"/>
          <a:ext cx="4552336" cy="4483992"/>
        </p:xfrm>
        <a:graphic>
          <a:graphicData uri="http://schemas.openxmlformats.org/drawingml/2006/table">
            <a:tbl>
              <a:tblPr>
                <a:tableStyleId>{BC89EF96-8CEA-46FF-86C4-4CE0E7609802}</a:tableStyleId>
              </a:tblPr>
              <a:tblGrid>
                <a:gridCol w="2276168">
                  <a:extLst>
                    <a:ext uri="{9D8B030D-6E8A-4147-A177-3AD203B41FA5}">
                      <a16:colId xmlns:a16="http://schemas.microsoft.com/office/drawing/2014/main" val="230546004"/>
                    </a:ext>
                  </a:extLst>
                </a:gridCol>
                <a:gridCol w="2276168">
                  <a:extLst>
                    <a:ext uri="{9D8B030D-6E8A-4147-A177-3AD203B41FA5}">
                      <a16:colId xmlns:a16="http://schemas.microsoft.com/office/drawing/2014/main" val="2396293542"/>
                    </a:ext>
                  </a:extLst>
                </a:gridCol>
              </a:tblGrid>
              <a:tr h="310810">
                <a:tc>
                  <a:txBody>
                    <a:bodyPr/>
                    <a:lstStyle/>
                    <a:p>
                      <a:pPr>
                        <a:buNone/>
                      </a:pPr>
                      <a:r>
                        <a:rPr lang="fr-FR" sz="1200"/>
                        <a:t>Critère</a:t>
                      </a:r>
                    </a:p>
                  </a:txBody>
                  <a:tcPr marL="77702" marR="77702" marT="38851" marB="38851" anchor="ctr"/>
                </a:tc>
                <a:tc>
                  <a:txBody>
                    <a:bodyPr/>
                    <a:lstStyle/>
                    <a:p>
                      <a:pPr>
                        <a:buNone/>
                      </a:pPr>
                      <a:r>
                        <a:rPr lang="fr-FR" sz="1200"/>
                        <a:t>Sodium haute pression (SHP)</a:t>
                      </a:r>
                    </a:p>
                  </a:txBody>
                  <a:tcPr marL="77702" marR="77702" marT="38851" marB="38851" anchor="ctr"/>
                </a:tc>
                <a:extLst>
                  <a:ext uri="{0D108BD9-81ED-4DB2-BD59-A6C34878D82A}">
                    <a16:rowId xmlns:a16="http://schemas.microsoft.com/office/drawing/2014/main" val="3784118839"/>
                  </a:ext>
                </a:extLst>
              </a:tr>
              <a:tr h="310810">
                <a:tc>
                  <a:txBody>
                    <a:bodyPr/>
                    <a:lstStyle/>
                    <a:p>
                      <a:pPr>
                        <a:buNone/>
                      </a:pPr>
                      <a:r>
                        <a:rPr lang="fr-FR" sz="1200" b="1" dirty="0"/>
                        <a:t>Efficacité lumineuse (source)</a:t>
                      </a:r>
                      <a:endParaRPr lang="fr-FR" sz="1200" dirty="0"/>
                    </a:p>
                  </a:txBody>
                  <a:tcPr marL="77702" marR="77702" marT="38851" marB="38851" anchor="ctr"/>
                </a:tc>
                <a:tc>
                  <a:txBody>
                    <a:bodyPr/>
                    <a:lstStyle/>
                    <a:p>
                      <a:pPr>
                        <a:buNone/>
                      </a:pPr>
                      <a:r>
                        <a:rPr lang="fr-FR" sz="1200"/>
                        <a:t>90 à 150 lm/W</a:t>
                      </a:r>
                    </a:p>
                  </a:txBody>
                  <a:tcPr marL="77702" marR="77702" marT="38851" marB="38851" anchor="ctr"/>
                </a:tc>
                <a:extLst>
                  <a:ext uri="{0D108BD9-81ED-4DB2-BD59-A6C34878D82A}">
                    <a16:rowId xmlns:a16="http://schemas.microsoft.com/office/drawing/2014/main" val="1561218362"/>
                  </a:ext>
                </a:extLst>
              </a:tr>
              <a:tr h="310810">
                <a:tc>
                  <a:txBody>
                    <a:bodyPr/>
                    <a:lstStyle/>
                    <a:p>
                      <a:pPr>
                        <a:buNone/>
                      </a:pPr>
                      <a:r>
                        <a:rPr lang="fr-FR" sz="1200" b="1"/>
                        <a:t>Efficacité système (réelle)</a:t>
                      </a:r>
                      <a:endParaRPr lang="fr-FR" sz="1200"/>
                    </a:p>
                  </a:txBody>
                  <a:tcPr marL="77702" marR="77702" marT="38851" marB="38851" anchor="ctr"/>
                </a:tc>
                <a:tc>
                  <a:txBody>
                    <a:bodyPr/>
                    <a:lstStyle/>
                    <a:p>
                      <a:pPr>
                        <a:buNone/>
                      </a:pPr>
                      <a:r>
                        <a:rPr lang="fr-FR" sz="1200"/>
                        <a:t>70–120 lm/W (pertes ballast)</a:t>
                      </a:r>
                    </a:p>
                  </a:txBody>
                  <a:tcPr marL="77702" marR="77702" marT="38851" marB="38851" anchor="ctr"/>
                </a:tc>
                <a:extLst>
                  <a:ext uri="{0D108BD9-81ED-4DB2-BD59-A6C34878D82A}">
                    <a16:rowId xmlns:a16="http://schemas.microsoft.com/office/drawing/2014/main" val="2118004155"/>
                  </a:ext>
                </a:extLst>
              </a:tr>
              <a:tr h="310810">
                <a:tc>
                  <a:txBody>
                    <a:bodyPr/>
                    <a:lstStyle/>
                    <a:p>
                      <a:pPr>
                        <a:buNone/>
                      </a:pPr>
                      <a:r>
                        <a:rPr lang="fr-FR" sz="1200" b="1"/>
                        <a:t>Durée de vie</a:t>
                      </a:r>
                      <a:endParaRPr lang="fr-FR" sz="1200"/>
                    </a:p>
                  </a:txBody>
                  <a:tcPr marL="77702" marR="77702" marT="38851" marB="38851" anchor="ctr"/>
                </a:tc>
                <a:tc>
                  <a:txBody>
                    <a:bodyPr/>
                    <a:lstStyle/>
                    <a:p>
                      <a:pPr>
                        <a:buNone/>
                      </a:pPr>
                      <a:r>
                        <a:rPr lang="pt-BR" sz="1200"/>
                        <a:t>12 000 – 24 000 h</a:t>
                      </a:r>
                    </a:p>
                  </a:txBody>
                  <a:tcPr marL="77702" marR="77702" marT="38851" marB="38851" anchor="ctr"/>
                </a:tc>
                <a:extLst>
                  <a:ext uri="{0D108BD9-81ED-4DB2-BD59-A6C34878D82A}">
                    <a16:rowId xmlns:a16="http://schemas.microsoft.com/office/drawing/2014/main" val="482336546"/>
                  </a:ext>
                </a:extLst>
              </a:tr>
              <a:tr h="310810">
                <a:tc>
                  <a:txBody>
                    <a:bodyPr/>
                    <a:lstStyle/>
                    <a:p>
                      <a:pPr>
                        <a:buNone/>
                      </a:pPr>
                      <a:r>
                        <a:rPr lang="fr-FR" sz="1200" b="1"/>
                        <a:t>Temps d’allumage</a:t>
                      </a:r>
                      <a:endParaRPr lang="fr-FR" sz="1200"/>
                    </a:p>
                  </a:txBody>
                  <a:tcPr marL="77702" marR="77702" marT="38851" marB="38851" anchor="ctr"/>
                </a:tc>
                <a:tc>
                  <a:txBody>
                    <a:bodyPr/>
                    <a:lstStyle/>
                    <a:p>
                      <a:pPr>
                        <a:buNone/>
                      </a:pPr>
                      <a:r>
                        <a:rPr lang="fr-FR" sz="1200"/>
                        <a:t>5 à 10 min</a:t>
                      </a:r>
                    </a:p>
                  </a:txBody>
                  <a:tcPr marL="77702" marR="77702" marT="38851" marB="38851" anchor="ctr"/>
                </a:tc>
                <a:extLst>
                  <a:ext uri="{0D108BD9-81ED-4DB2-BD59-A6C34878D82A}">
                    <a16:rowId xmlns:a16="http://schemas.microsoft.com/office/drawing/2014/main" val="4154666369"/>
                  </a:ext>
                </a:extLst>
              </a:tr>
              <a:tr h="310810">
                <a:tc>
                  <a:txBody>
                    <a:bodyPr/>
                    <a:lstStyle/>
                    <a:p>
                      <a:pPr>
                        <a:buNone/>
                      </a:pPr>
                      <a:r>
                        <a:rPr lang="fr-FR" sz="1200" b="1"/>
                        <a:t>Redémarrage à chaud</a:t>
                      </a:r>
                      <a:endParaRPr lang="fr-FR" sz="1200"/>
                    </a:p>
                  </a:txBody>
                  <a:tcPr marL="77702" marR="77702" marT="38851" marB="38851" anchor="ctr"/>
                </a:tc>
                <a:tc>
                  <a:txBody>
                    <a:bodyPr/>
                    <a:lstStyle/>
                    <a:p>
                      <a:pPr>
                        <a:buNone/>
                      </a:pPr>
                      <a:r>
                        <a:rPr lang="fr-FR" sz="1200"/>
                        <a:t>lent (plusieurs minutes)</a:t>
                      </a:r>
                    </a:p>
                  </a:txBody>
                  <a:tcPr marL="77702" marR="77702" marT="38851" marB="38851" anchor="ctr"/>
                </a:tc>
                <a:extLst>
                  <a:ext uri="{0D108BD9-81ED-4DB2-BD59-A6C34878D82A}">
                    <a16:rowId xmlns:a16="http://schemas.microsoft.com/office/drawing/2014/main" val="3194532908"/>
                  </a:ext>
                </a:extLst>
              </a:tr>
              <a:tr h="310810">
                <a:tc>
                  <a:txBody>
                    <a:bodyPr/>
                    <a:lstStyle/>
                    <a:p>
                      <a:pPr>
                        <a:buNone/>
                      </a:pPr>
                      <a:r>
                        <a:rPr lang="fr-FR" sz="1200" b="1"/>
                        <a:t>Rendu des couleurs (IRC)</a:t>
                      </a:r>
                      <a:endParaRPr lang="fr-FR" sz="1200"/>
                    </a:p>
                  </a:txBody>
                  <a:tcPr marL="77702" marR="77702" marT="38851" marB="38851" anchor="ctr"/>
                </a:tc>
                <a:tc>
                  <a:txBody>
                    <a:bodyPr/>
                    <a:lstStyle/>
                    <a:p>
                      <a:pPr>
                        <a:buNone/>
                      </a:pPr>
                      <a:r>
                        <a:rPr lang="fr-FR" sz="1200"/>
                        <a:t>20 à 70</a:t>
                      </a:r>
                    </a:p>
                  </a:txBody>
                  <a:tcPr marL="77702" marR="77702" marT="38851" marB="38851" anchor="ctr"/>
                </a:tc>
                <a:extLst>
                  <a:ext uri="{0D108BD9-81ED-4DB2-BD59-A6C34878D82A}">
                    <a16:rowId xmlns:a16="http://schemas.microsoft.com/office/drawing/2014/main" val="242447100"/>
                  </a:ext>
                </a:extLst>
              </a:tr>
              <a:tr h="310810">
                <a:tc>
                  <a:txBody>
                    <a:bodyPr/>
                    <a:lstStyle/>
                    <a:p>
                      <a:pPr>
                        <a:buNone/>
                      </a:pPr>
                      <a:r>
                        <a:rPr lang="fr-FR" sz="1200" b="1"/>
                        <a:t>Température de couleur</a:t>
                      </a:r>
                      <a:endParaRPr lang="fr-FR" sz="1200"/>
                    </a:p>
                  </a:txBody>
                  <a:tcPr marL="77702" marR="77702" marT="38851" marB="38851" anchor="ctr"/>
                </a:tc>
                <a:tc>
                  <a:txBody>
                    <a:bodyPr/>
                    <a:lstStyle/>
                    <a:p>
                      <a:pPr>
                        <a:buNone/>
                      </a:pPr>
                      <a:r>
                        <a:rPr lang="fr-FR" sz="1200"/>
                        <a:t>2000 K (orange)</a:t>
                      </a:r>
                    </a:p>
                  </a:txBody>
                  <a:tcPr marL="77702" marR="77702" marT="38851" marB="38851" anchor="ctr"/>
                </a:tc>
                <a:extLst>
                  <a:ext uri="{0D108BD9-81ED-4DB2-BD59-A6C34878D82A}">
                    <a16:rowId xmlns:a16="http://schemas.microsoft.com/office/drawing/2014/main" val="3833447419"/>
                  </a:ext>
                </a:extLst>
              </a:tr>
              <a:tr h="310810">
                <a:tc>
                  <a:txBody>
                    <a:bodyPr/>
                    <a:lstStyle/>
                    <a:p>
                      <a:pPr>
                        <a:buNone/>
                      </a:pPr>
                      <a:r>
                        <a:rPr lang="fr-FR" sz="1200" b="1"/>
                        <a:t>Variation (dimming)</a:t>
                      </a:r>
                      <a:endParaRPr lang="fr-FR" sz="1200"/>
                    </a:p>
                  </a:txBody>
                  <a:tcPr marL="77702" marR="77702" marT="38851" marB="38851" anchor="ctr"/>
                </a:tc>
                <a:tc>
                  <a:txBody>
                    <a:bodyPr/>
                    <a:lstStyle/>
                    <a:p>
                      <a:pPr>
                        <a:buNone/>
                      </a:pPr>
                      <a:r>
                        <a:rPr lang="fr-FR" sz="1200"/>
                        <a:t>difficile</a:t>
                      </a:r>
                    </a:p>
                  </a:txBody>
                  <a:tcPr marL="77702" marR="77702" marT="38851" marB="38851" anchor="ctr"/>
                </a:tc>
                <a:extLst>
                  <a:ext uri="{0D108BD9-81ED-4DB2-BD59-A6C34878D82A}">
                    <a16:rowId xmlns:a16="http://schemas.microsoft.com/office/drawing/2014/main" val="2756441880"/>
                  </a:ext>
                </a:extLst>
              </a:tr>
              <a:tr h="310810">
                <a:tc>
                  <a:txBody>
                    <a:bodyPr/>
                    <a:lstStyle/>
                    <a:p>
                      <a:pPr>
                        <a:buNone/>
                      </a:pPr>
                      <a:r>
                        <a:rPr lang="fr-FR" sz="1200" b="1"/>
                        <a:t>Maintenance</a:t>
                      </a:r>
                      <a:endParaRPr lang="fr-FR" sz="1200"/>
                    </a:p>
                  </a:txBody>
                  <a:tcPr marL="77702" marR="77702" marT="38851" marB="38851" anchor="ctr"/>
                </a:tc>
                <a:tc>
                  <a:txBody>
                    <a:bodyPr/>
                    <a:lstStyle/>
                    <a:p>
                      <a:pPr>
                        <a:buNone/>
                      </a:pPr>
                      <a:r>
                        <a:rPr lang="fr-FR" sz="1200"/>
                        <a:t>élevée</a:t>
                      </a:r>
                    </a:p>
                  </a:txBody>
                  <a:tcPr marL="77702" marR="77702" marT="38851" marB="38851" anchor="ctr"/>
                </a:tc>
                <a:extLst>
                  <a:ext uri="{0D108BD9-81ED-4DB2-BD59-A6C34878D82A}">
                    <a16:rowId xmlns:a16="http://schemas.microsoft.com/office/drawing/2014/main" val="3191556960"/>
                  </a:ext>
                </a:extLst>
              </a:tr>
              <a:tr h="310810">
                <a:tc>
                  <a:txBody>
                    <a:bodyPr/>
                    <a:lstStyle/>
                    <a:p>
                      <a:pPr>
                        <a:buNone/>
                      </a:pPr>
                      <a:r>
                        <a:rPr lang="fr-FR" sz="1200" b="1"/>
                        <a:t>Durée de maintien flux (L80)</a:t>
                      </a:r>
                      <a:endParaRPr lang="fr-FR" sz="1200"/>
                    </a:p>
                  </a:txBody>
                  <a:tcPr marL="77702" marR="77702" marT="38851" marB="38851" anchor="ctr"/>
                </a:tc>
                <a:tc>
                  <a:txBody>
                    <a:bodyPr/>
                    <a:lstStyle/>
                    <a:p>
                      <a:pPr>
                        <a:buNone/>
                      </a:pPr>
                      <a:r>
                        <a:rPr lang="fr-FR" sz="1200"/>
                        <a:t>faible</a:t>
                      </a:r>
                    </a:p>
                  </a:txBody>
                  <a:tcPr marL="77702" marR="77702" marT="38851" marB="38851" anchor="ctr"/>
                </a:tc>
                <a:extLst>
                  <a:ext uri="{0D108BD9-81ED-4DB2-BD59-A6C34878D82A}">
                    <a16:rowId xmlns:a16="http://schemas.microsoft.com/office/drawing/2014/main" val="1915138185"/>
                  </a:ext>
                </a:extLst>
              </a:tr>
              <a:tr h="310810">
                <a:tc>
                  <a:txBody>
                    <a:bodyPr/>
                    <a:lstStyle/>
                    <a:p>
                      <a:pPr>
                        <a:buNone/>
                      </a:pPr>
                      <a:r>
                        <a:rPr lang="fr-FR" sz="1200" b="1"/>
                        <a:t>Consommation typique (voirie)</a:t>
                      </a:r>
                      <a:endParaRPr lang="fr-FR" sz="1200"/>
                    </a:p>
                  </a:txBody>
                  <a:tcPr marL="77702" marR="77702" marT="38851" marB="38851" anchor="ctr"/>
                </a:tc>
                <a:tc>
                  <a:txBody>
                    <a:bodyPr/>
                    <a:lstStyle/>
                    <a:p>
                      <a:pPr>
                        <a:buNone/>
                      </a:pPr>
                      <a:r>
                        <a:rPr lang="fr-FR" sz="1200"/>
                        <a:t>100–250 W</a:t>
                      </a:r>
                    </a:p>
                  </a:txBody>
                  <a:tcPr marL="77702" marR="77702" marT="38851" marB="38851" anchor="ctr"/>
                </a:tc>
                <a:extLst>
                  <a:ext uri="{0D108BD9-81ED-4DB2-BD59-A6C34878D82A}">
                    <a16:rowId xmlns:a16="http://schemas.microsoft.com/office/drawing/2014/main" val="890459232"/>
                  </a:ext>
                </a:extLst>
              </a:tr>
              <a:tr h="310810">
                <a:tc>
                  <a:txBody>
                    <a:bodyPr/>
                    <a:lstStyle/>
                    <a:p>
                      <a:pPr>
                        <a:buNone/>
                      </a:pPr>
                      <a:r>
                        <a:rPr lang="fr-FR" sz="1200" b="1"/>
                        <a:t>Économie énergie</a:t>
                      </a:r>
                      <a:endParaRPr lang="fr-FR" sz="1200"/>
                    </a:p>
                  </a:txBody>
                  <a:tcPr marL="77702" marR="77702" marT="38851" marB="38851" anchor="ctr"/>
                </a:tc>
                <a:tc>
                  <a:txBody>
                    <a:bodyPr/>
                    <a:lstStyle/>
                    <a:p>
                      <a:pPr>
                        <a:buNone/>
                      </a:pPr>
                      <a:r>
                        <a:rPr lang="fr-FR" sz="1200"/>
                        <a:t>—</a:t>
                      </a:r>
                    </a:p>
                  </a:txBody>
                  <a:tcPr marL="77702" marR="77702" marT="38851" marB="38851" anchor="ctr"/>
                </a:tc>
                <a:extLst>
                  <a:ext uri="{0D108BD9-81ED-4DB2-BD59-A6C34878D82A}">
                    <a16:rowId xmlns:a16="http://schemas.microsoft.com/office/drawing/2014/main" val="4001790415"/>
                  </a:ext>
                </a:extLst>
              </a:tr>
              <a:tr h="310810">
                <a:tc>
                  <a:txBody>
                    <a:bodyPr/>
                    <a:lstStyle/>
                    <a:p>
                      <a:pPr>
                        <a:buNone/>
                      </a:pPr>
                      <a:r>
                        <a:rPr lang="fr-FR" sz="1200" b="1"/>
                        <a:t>Pollution lumineuse</a:t>
                      </a:r>
                      <a:endParaRPr lang="fr-FR" sz="1200"/>
                    </a:p>
                  </a:txBody>
                  <a:tcPr marL="77702" marR="77702" marT="38851" marB="38851" anchor="ctr"/>
                </a:tc>
                <a:tc>
                  <a:txBody>
                    <a:bodyPr/>
                    <a:lstStyle/>
                    <a:p>
                      <a:pPr>
                        <a:buNone/>
                      </a:pPr>
                      <a:r>
                        <a:rPr lang="fr-FR" sz="1200" dirty="0"/>
                        <a:t>forte (diffuse)</a:t>
                      </a:r>
                    </a:p>
                  </a:txBody>
                  <a:tcPr marL="77702" marR="77702" marT="38851" marB="38851" anchor="ctr"/>
                </a:tc>
                <a:extLst>
                  <a:ext uri="{0D108BD9-81ED-4DB2-BD59-A6C34878D82A}">
                    <a16:rowId xmlns:a16="http://schemas.microsoft.com/office/drawing/2014/main" val="2783757059"/>
                  </a:ext>
                </a:extLst>
              </a:tr>
            </a:tbl>
          </a:graphicData>
        </a:graphic>
      </p:graphicFrame>
      <p:sp>
        <p:nvSpPr>
          <p:cNvPr id="5" name="ZoneTexte 4">
            <a:extLst>
              <a:ext uri="{FF2B5EF4-FFF2-40B4-BE49-F238E27FC236}">
                <a16:creationId xmlns:a16="http://schemas.microsoft.com/office/drawing/2014/main" id="{B157CB99-793A-93EC-E01F-BBA70C0C9625}"/>
              </a:ext>
            </a:extLst>
          </p:cNvPr>
          <p:cNvSpPr txBox="1"/>
          <p:nvPr/>
        </p:nvSpPr>
        <p:spPr>
          <a:xfrm>
            <a:off x="1" y="1288420"/>
            <a:ext cx="11979672" cy="646331"/>
          </a:xfrm>
          <a:prstGeom prst="rect">
            <a:avLst/>
          </a:prstGeom>
          <a:noFill/>
        </p:spPr>
        <p:txBody>
          <a:bodyPr wrap="square">
            <a:spAutoFit/>
          </a:bodyPr>
          <a:lstStyle/>
          <a:p>
            <a:r>
              <a:rPr lang="fr-FR" dirty="0"/>
              <a:t>Les </a:t>
            </a:r>
            <a:r>
              <a:rPr lang="fr-FR" b="1" dirty="0"/>
              <a:t>lampes aux halogénures métalliques</a:t>
            </a:r>
            <a:r>
              <a:rPr lang="fr-FR" dirty="0"/>
              <a:t> (souvent appelées </a:t>
            </a:r>
            <a:r>
              <a:rPr lang="fr-FR" i="1" dirty="0" err="1"/>
              <a:t>Metal</a:t>
            </a:r>
            <a:r>
              <a:rPr lang="fr-FR" i="1" dirty="0"/>
              <a:t> </a:t>
            </a:r>
            <a:r>
              <a:rPr lang="fr-FR" i="1" dirty="0" err="1"/>
              <a:t>Halide</a:t>
            </a:r>
            <a:r>
              <a:rPr lang="fr-FR" i="1" dirty="0"/>
              <a:t> / MH</a:t>
            </a:r>
            <a:r>
              <a:rPr lang="fr-FR" dirty="0"/>
              <a:t>) sont des lampes à décharge très puissantes, historiquement utilisées quand on avait besoin de </a:t>
            </a:r>
            <a:r>
              <a:rPr lang="fr-FR" b="1" dirty="0"/>
              <a:t>beaucoup de flux lumineux + bon rendu des couleurs</a:t>
            </a:r>
            <a:r>
              <a:rPr lang="fr-FR" dirty="0"/>
              <a:t>.</a:t>
            </a:r>
          </a:p>
        </p:txBody>
      </p:sp>
    </p:spTree>
    <p:extLst>
      <p:ext uri="{BB962C8B-B14F-4D97-AF65-F5344CB8AC3E}">
        <p14:creationId xmlns:p14="http://schemas.microsoft.com/office/powerpoint/2010/main" val="2118984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F37315-A6C4-6A64-AB58-E782F6A0EA6E}"/>
              </a:ext>
            </a:extLst>
          </p:cNvPr>
          <p:cNvSpPr>
            <a:spLocks noGrp="1"/>
          </p:cNvSpPr>
          <p:nvPr>
            <p:ph type="title"/>
          </p:nvPr>
        </p:nvSpPr>
        <p:spPr/>
        <p:txBody>
          <a:bodyPr/>
          <a:lstStyle/>
          <a:p>
            <a:r>
              <a:rPr lang="fr-FR" dirty="0"/>
              <a:t>Quelques éléments de grandeurs</a:t>
            </a:r>
          </a:p>
        </p:txBody>
      </p:sp>
      <p:pic>
        <p:nvPicPr>
          <p:cNvPr id="5" name="Espace réservé du contenu 4">
            <a:extLst>
              <a:ext uri="{FF2B5EF4-FFF2-40B4-BE49-F238E27FC236}">
                <a16:creationId xmlns:a16="http://schemas.microsoft.com/office/drawing/2014/main" id="{B2303B05-957F-C7E8-37C0-93A65878073A}"/>
              </a:ext>
            </a:extLst>
          </p:cNvPr>
          <p:cNvPicPr>
            <a:picLocks noGrp="1" noChangeAspect="1"/>
          </p:cNvPicPr>
          <p:nvPr>
            <p:ph idx="1"/>
          </p:nvPr>
        </p:nvPicPr>
        <p:blipFill>
          <a:blip r:embed="rId2"/>
          <a:stretch>
            <a:fillRect/>
          </a:stretch>
        </p:blipFill>
        <p:spPr>
          <a:xfrm>
            <a:off x="2427051" y="1825625"/>
            <a:ext cx="7337897" cy="4351338"/>
          </a:xfrm>
          <a:prstGeom prst="rect">
            <a:avLst/>
          </a:prstGeom>
        </p:spPr>
      </p:pic>
    </p:spTree>
    <p:extLst>
      <p:ext uri="{BB962C8B-B14F-4D97-AF65-F5344CB8AC3E}">
        <p14:creationId xmlns:p14="http://schemas.microsoft.com/office/powerpoint/2010/main" val="1161192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F66C73-18F6-515A-EFD0-89024875A858}"/>
              </a:ext>
            </a:extLst>
          </p:cNvPr>
          <p:cNvSpPr>
            <a:spLocks noGrp="1"/>
          </p:cNvSpPr>
          <p:nvPr>
            <p:ph type="title"/>
          </p:nvPr>
        </p:nvSpPr>
        <p:spPr/>
        <p:txBody>
          <a:bodyPr/>
          <a:lstStyle/>
          <a:p>
            <a:r>
              <a:rPr lang="fr-FR" dirty="0"/>
              <a:t>Eclairement : lux</a:t>
            </a:r>
          </a:p>
        </p:txBody>
      </p:sp>
      <p:pic>
        <p:nvPicPr>
          <p:cNvPr id="5" name="Espace réservé du contenu 4">
            <a:extLst>
              <a:ext uri="{FF2B5EF4-FFF2-40B4-BE49-F238E27FC236}">
                <a16:creationId xmlns:a16="http://schemas.microsoft.com/office/drawing/2014/main" id="{FC57E752-7381-6B12-A4F5-5CDF0B8D7249}"/>
              </a:ext>
            </a:extLst>
          </p:cNvPr>
          <p:cNvPicPr>
            <a:picLocks noGrp="1" noChangeAspect="1"/>
          </p:cNvPicPr>
          <p:nvPr>
            <p:ph idx="1"/>
          </p:nvPr>
        </p:nvPicPr>
        <p:blipFill>
          <a:blip r:embed="rId2"/>
          <a:stretch>
            <a:fillRect/>
          </a:stretch>
        </p:blipFill>
        <p:spPr>
          <a:xfrm>
            <a:off x="83541" y="1414829"/>
            <a:ext cx="7392432" cy="3886742"/>
          </a:xfrm>
          <a:prstGeom prst="rect">
            <a:avLst/>
          </a:prstGeom>
        </p:spPr>
      </p:pic>
      <p:pic>
        <p:nvPicPr>
          <p:cNvPr id="7" name="Image 6">
            <a:extLst>
              <a:ext uri="{FF2B5EF4-FFF2-40B4-BE49-F238E27FC236}">
                <a16:creationId xmlns:a16="http://schemas.microsoft.com/office/drawing/2014/main" id="{E3C97DBC-9C75-9095-76D7-0AED8DF1F3D9}"/>
              </a:ext>
            </a:extLst>
          </p:cNvPr>
          <p:cNvPicPr>
            <a:picLocks noChangeAspect="1"/>
          </p:cNvPicPr>
          <p:nvPr/>
        </p:nvPicPr>
        <p:blipFill>
          <a:blip r:embed="rId3"/>
          <a:stretch>
            <a:fillRect/>
          </a:stretch>
        </p:blipFill>
        <p:spPr>
          <a:xfrm>
            <a:off x="7475973" y="87730"/>
            <a:ext cx="4558004" cy="2052010"/>
          </a:xfrm>
          <a:prstGeom prst="rect">
            <a:avLst/>
          </a:prstGeom>
        </p:spPr>
      </p:pic>
      <p:sp>
        <p:nvSpPr>
          <p:cNvPr id="8" name="ZoneTexte 7">
            <a:extLst>
              <a:ext uri="{FF2B5EF4-FFF2-40B4-BE49-F238E27FC236}">
                <a16:creationId xmlns:a16="http://schemas.microsoft.com/office/drawing/2014/main" id="{DA1FC12C-C42E-8D15-A675-C5163D51BB42}"/>
              </a:ext>
            </a:extLst>
          </p:cNvPr>
          <p:cNvSpPr txBox="1"/>
          <p:nvPr/>
        </p:nvSpPr>
        <p:spPr>
          <a:xfrm>
            <a:off x="180948" y="5387288"/>
            <a:ext cx="7678287" cy="646331"/>
          </a:xfrm>
          <a:prstGeom prst="rect">
            <a:avLst/>
          </a:prstGeom>
          <a:noFill/>
        </p:spPr>
        <p:txBody>
          <a:bodyPr wrap="square" rtlCol="0">
            <a:spAutoFit/>
          </a:bodyPr>
          <a:lstStyle/>
          <a:p>
            <a:r>
              <a:rPr lang="fr-FR" dirty="0"/>
              <a:t>L’œil humain est capable de voir de 1 à 100000 lux (avec un temps d’adaptation et pupilles)</a:t>
            </a:r>
          </a:p>
        </p:txBody>
      </p:sp>
      <p:pic>
        <p:nvPicPr>
          <p:cNvPr id="10" name="Image 9">
            <a:extLst>
              <a:ext uri="{FF2B5EF4-FFF2-40B4-BE49-F238E27FC236}">
                <a16:creationId xmlns:a16="http://schemas.microsoft.com/office/drawing/2014/main" id="{EA99A59E-7030-4C08-1FB4-FE2CB32C0385}"/>
              </a:ext>
            </a:extLst>
          </p:cNvPr>
          <p:cNvPicPr>
            <a:picLocks noChangeAspect="1"/>
          </p:cNvPicPr>
          <p:nvPr/>
        </p:nvPicPr>
        <p:blipFill>
          <a:blip r:embed="rId4"/>
          <a:stretch>
            <a:fillRect/>
          </a:stretch>
        </p:blipFill>
        <p:spPr>
          <a:xfrm>
            <a:off x="8242498" y="2236771"/>
            <a:ext cx="3791479" cy="3639058"/>
          </a:xfrm>
          <a:prstGeom prst="rect">
            <a:avLst/>
          </a:prstGeom>
        </p:spPr>
      </p:pic>
      <p:sp>
        <p:nvSpPr>
          <p:cNvPr id="12" name="ZoneTexte 11">
            <a:extLst>
              <a:ext uri="{FF2B5EF4-FFF2-40B4-BE49-F238E27FC236}">
                <a16:creationId xmlns:a16="http://schemas.microsoft.com/office/drawing/2014/main" id="{DAF2908E-34EB-81A3-AB80-A13BECA83152}"/>
              </a:ext>
            </a:extLst>
          </p:cNvPr>
          <p:cNvSpPr txBox="1"/>
          <p:nvPr/>
        </p:nvSpPr>
        <p:spPr>
          <a:xfrm>
            <a:off x="180948" y="6119336"/>
            <a:ext cx="11514412" cy="646331"/>
          </a:xfrm>
          <a:prstGeom prst="rect">
            <a:avLst/>
          </a:prstGeom>
          <a:noFill/>
        </p:spPr>
        <p:txBody>
          <a:bodyPr wrap="square">
            <a:spAutoFit/>
          </a:bodyPr>
          <a:lstStyle/>
          <a:p>
            <a:r>
              <a:rPr lang="fr-FR" dirty="0"/>
              <a:t>une source lumineuse est éloignée d’un mètre exactement de la zone d’évaluation de 1 m</a:t>
            </a:r>
            <a:r>
              <a:rPr lang="fr-FR" baseline="30000" dirty="0"/>
              <a:t>2</a:t>
            </a:r>
            <a:r>
              <a:rPr lang="fr-FR" dirty="0"/>
              <a:t> et que la quantité totale lumineuse de la source lumineuse est émise exactement sur cette surface , alors on a: 1 lumen = 1 lux = 1 candela </a:t>
            </a:r>
          </a:p>
        </p:txBody>
      </p:sp>
    </p:spTree>
    <p:extLst>
      <p:ext uri="{BB962C8B-B14F-4D97-AF65-F5344CB8AC3E}">
        <p14:creationId xmlns:p14="http://schemas.microsoft.com/office/powerpoint/2010/main" val="2969145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7C1E84-C606-13C2-13E8-600C872BC1DB}"/>
              </a:ext>
            </a:extLst>
          </p:cNvPr>
          <p:cNvSpPr>
            <a:spLocks noGrp="1"/>
          </p:cNvSpPr>
          <p:nvPr>
            <p:ph type="title"/>
          </p:nvPr>
        </p:nvSpPr>
        <p:spPr/>
        <p:txBody>
          <a:bodyPr/>
          <a:lstStyle/>
          <a:p>
            <a:pPr algn="ctr"/>
            <a:r>
              <a:rPr lang="fr-FR" dirty="0"/>
              <a:t>Le phosphore et la fluorescence</a:t>
            </a:r>
          </a:p>
        </p:txBody>
      </p:sp>
      <p:pic>
        <p:nvPicPr>
          <p:cNvPr id="7" name="Espace réservé du contenu 6">
            <a:extLst>
              <a:ext uri="{FF2B5EF4-FFF2-40B4-BE49-F238E27FC236}">
                <a16:creationId xmlns:a16="http://schemas.microsoft.com/office/drawing/2014/main" id="{369A5261-8D05-453C-940A-8990C8223F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41687" y="1690688"/>
            <a:ext cx="7751767" cy="5167845"/>
          </a:xfrm>
          <a:prstGeom prst="rect">
            <a:avLst/>
          </a:prstGeom>
        </p:spPr>
      </p:pic>
      <p:pic>
        <p:nvPicPr>
          <p:cNvPr id="12" name="Image 11">
            <a:extLst>
              <a:ext uri="{FF2B5EF4-FFF2-40B4-BE49-F238E27FC236}">
                <a16:creationId xmlns:a16="http://schemas.microsoft.com/office/drawing/2014/main" id="{A58D3570-A62B-5D2E-3884-EB27B99493F2}"/>
              </a:ext>
            </a:extLst>
          </p:cNvPr>
          <p:cNvPicPr>
            <a:picLocks noChangeAspect="1"/>
          </p:cNvPicPr>
          <p:nvPr/>
        </p:nvPicPr>
        <p:blipFill>
          <a:blip r:embed="rId3"/>
          <a:stretch>
            <a:fillRect/>
          </a:stretch>
        </p:blipFill>
        <p:spPr>
          <a:xfrm rot="16200000">
            <a:off x="51585" y="3372965"/>
            <a:ext cx="3658380" cy="2280136"/>
          </a:xfrm>
          <a:prstGeom prst="rect">
            <a:avLst/>
          </a:prstGeom>
        </p:spPr>
      </p:pic>
      <p:sp>
        <p:nvSpPr>
          <p:cNvPr id="11" name="Rectangle : coins arrondis 10">
            <a:extLst>
              <a:ext uri="{FF2B5EF4-FFF2-40B4-BE49-F238E27FC236}">
                <a16:creationId xmlns:a16="http://schemas.microsoft.com/office/drawing/2014/main" id="{04A9B549-3803-EAE9-262C-CB44F8A58D81}"/>
              </a:ext>
            </a:extLst>
          </p:cNvPr>
          <p:cNvSpPr/>
          <p:nvPr/>
        </p:nvSpPr>
        <p:spPr>
          <a:xfrm>
            <a:off x="612020" y="2019820"/>
            <a:ext cx="2684206" cy="4227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Lampe incandescence</a:t>
            </a:r>
          </a:p>
        </p:txBody>
      </p:sp>
    </p:spTree>
    <p:extLst>
      <p:ext uri="{BB962C8B-B14F-4D97-AF65-F5344CB8AC3E}">
        <p14:creationId xmlns:p14="http://schemas.microsoft.com/office/powerpoint/2010/main" val="998024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910FC9-0455-1A87-0407-194EAF00695C}"/>
              </a:ext>
            </a:extLst>
          </p:cNvPr>
          <p:cNvSpPr>
            <a:spLocks noGrp="1"/>
          </p:cNvSpPr>
          <p:nvPr>
            <p:ph type="title"/>
          </p:nvPr>
        </p:nvSpPr>
        <p:spPr/>
        <p:txBody>
          <a:bodyPr/>
          <a:lstStyle/>
          <a:p>
            <a:r>
              <a:rPr lang="fr-FR" dirty="0"/>
              <a:t>Tube néon</a:t>
            </a:r>
          </a:p>
        </p:txBody>
      </p:sp>
      <p:pic>
        <p:nvPicPr>
          <p:cNvPr id="5" name="Espace réservé du contenu 4">
            <a:extLst>
              <a:ext uri="{FF2B5EF4-FFF2-40B4-BE49-F238E27FC236}">
                <a16:creationId xmlns:a16="http://schemas.microsoft.com/office/drawing/2014/main" id="{6FAC7722-ED11-0ABB-BB28-4A64893BE63D}"/>
              </a:ext>
            </a:extLst>
          </p:cNvPr>
          <p:cNvPicPr>
            <a:picLocks noGrp="1" noChangeAspect="1"/>
          </p:cNvPicPr>
          <p:nvPr>
            <p:ph idx="1"/>
          </p:nvPr>
        </p:nvPicPr>
        <p:blipFill>
          <a:blip r:embed="rId2"/>
          <a:stretch>
            <a:fillRect/>
          </a:stretch>
        </p:blipFill>
        <p:spPr>
          <a:xfrm>
            <a:off x="326037" y="1432116"/>
            <a:ext cx="6154009" cy="2867425"/>
          </a:xfrm>
          <a:prstGeom prst="rect">
            <a:avLst/>
          </a:prstGeom>
        </p:spPr>
      </p:pic>
      <p:pic>
        <p:nvPicPr>
          <p:cNvPr id="7" name="Image 6">
            <a:extLst>
              <a:ext uri="{FF2B5EF4-FFF2-40B4-BE49-F238E27FC236}">
                <a16:creationId xmlns:a16="http://schemas.microsoft.com/office/drawing/2014/main" id="{41B9C8FF-7DD9-B213-21FE-C27358495882}"/>
              </a:ext>
            </a:extLst>
          </p:cNvPr>
          <p:cNvPicPr>
            <a:picLocks noChangeAspect="1"/>
          </p:cNvPicPr>
          <p:nvPr/>
        </p:nvPicPr>
        <p:blipFill>
          <a:blip r:embed="rId3"/>
          <a:stretch>
            <a:fillRect/>
          </a:stretch>
        </p:blipFill>
        <p:spPr>
          <a:xfrm>
            <a:off x="5948624" y="4369880"/>
            <a:ext cx="5851693" cy="2431954"/>
          </a:xfrm>
          <a:prstGeom prst="rect">
            <a:avLst/>
          </a:prstGeom>
        </p:spPr>
      </p:pic>
      <p:pic>
        <p:nvPicPr>
          <p:cNvPr id="4098" name="Picture 2">
            <a:extLst>
              <a:ext uri="{FF2B5EF4-FFF2-40B4-BE49-F238E27FC236}">
                <a16:creationId xmlns:a16="http://schemas.microsoft.com/office/drawing/2014/main" id="{DA4AD27A-6A14-F5D0-2D34-A0A0D153CF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5062" y="1942602"/>
            <a:ext cx="2752725" cy="2105025"/>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928F44F5-971F-CBD6-3F93-7539879EB230}"/>
              </a:ext>
            </a:extLst>
          </p:cNvPr>
          <p:cNvSpPr txBox="1"/>
          <p:nvPr/>
        </p:nvSpPr>
        <p:spPr>
          <a:xfrm>
            <a:off x="8149213" y="1276141"/>
            <a:ext cx="2433743" cy="369332"/>
          </a:xfrm>
          <a:prstGeom prst="rect">
            <a:avLst/>
          </a:prstGeom>
          <a:noFill/>
        </p:spPr>
        <p:txBody>
          <a:bodyPr wrap="none" rtlCol="0">
            <a:spAutoFit/>
          </a:bodyPr>
          <a:lstStyle/>
          <a:p>
            <a:r>
              <a:rPr lang="fr-FR" dirty="0"/>
              <a:t>Lampes fluocompacte</a:t>
            </a:r>
          </a:p>
        </p:txBody>
      </p:sp>
    </p:spTree>
    <p:extLst>
      <p:ext uri="{BB962C8B-B14F-4D97-AF65-F5344CB8AC3E}">
        <p14:creationId xmlns:p14="http://schemas.microsoft.com/office/powerpoint/2010/main" val="2439043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42E4FC-EE10-2127-331E-52DE293CF41B}"/>
              </a:ext>
            </a:extLst>
          </p:cNvPr>
          <p:cNvSpPr>
            <a:spLocks noGrp="1"/>
          </p:cNvSpPr>
          <p:nvPr>
            <p:ph type="title"/>
          </p:nvPr>
        </p:nvSpPr>
        <p:spPr/>
        <p:txBody>
          <a:bodyPr/>
          <a:lstStyle/>
          <a:p>
            <a:r>
              <a:rPr lang="fr-FR" dirty="0"/>
              <a:t>Historique des LEDS</a:t>
            </a:r>
          </a:p>
        </p:txBody>
      </p:sp>
      <p:pic>
        <p:nvPicPr>
          <p:cNvPr id="5" name="Espace réservé du contenu 4">
            <a:extLst>
              <a:ext uri="{FF2B5EF4-FFF2-40B4-BE49-F238E27FC236}">
                <a16:creationId xmlns:a16="http://schemas.microsoft.com/office/drawing/2014/main" id="{A0CA87DB-8DC1-2877-B151-8C9C858BB1D8}"/>
              </a:ext>
            </a:extLst>
          </p:cNvPr>
          <p:cNvPicPr>
            <a:picLocks noGrp="1" noChangeAspect="1"/>
          </p:cNvPicPr>
          <p:nvPr>
            <p:ph idx="1"/>
          </p:nvPr>
        </p:nvPicPr>
        <p:blipFill>
          <a:blip r:embed="rId2"/>
          <a:stretch>
            <a:fillRect/>
          </a:stretch>
        </p:blipFill>
        <p:spPr>
          <a:xfrm>
            <a:off x="288427" y="1991851"/>
            <a:ext cx="7859222" cy="4058216"/>
          </a:xfrm>
          <a:prstGeom prst="rect">
            <a:avLst/>
          </a:prstGeom>
        </p:spPr>
      </p:pic>
      <p:pic>
        <p:nvPicPr>
          <p:cNvPr id="4" name="Image 3">
            <a:extLst>
              <a:ext uri="{FF2B5EF4-FFF2-40B4-BE49-F238E27FC236}">
                <a16:creationId xmlns:a16="http://schemas.microsoft.com/office/drawing/2014/main" id="{61E7C93C-3926-064D-3809-F9582ABE36D2}"/>
              </a:ext>
            </a:extLst>
          </p:cNvPr>
          <p:cNvPicPr>
            <a:picLocks noChangeAspect="1"/>
          </p:cNvPicPr>
          <p:nvPr/>
        </p:nvPicPr>
        <p:blipFill>
          <a:blip r:embed="rId3"/>
          <a:stretch>
            <a:fillRect/>
          </a:stretch>
        </p:blipFill>
        <p:spPr>
          <a:xfrm>
            <a:off x="8269793" y="3722648"/>
            <a:ext cx="3844633" cy="2403934"/>
          </a:xfrm>
          <a:prstGeom prst="rect">
            <a:avLst/>
          </a:prstGeom>
        </p:spPr>
      </p:pic>
    </p:spTree>
    <p:extLst>
      <p:ext uri="{BB962C8B-B14F-4D97-AF65-F5344CB8AC3E}">
        <p14:creationId xmlns:p14="http://schemas.microsoft.com/office/powerpoint/2010/main" val="301732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5ACB1A-C295-CCC5-B8BC-4B5DC53A079C}"/>
              </a:ext>
            </a:extLst>
          </p:cNvPr>
          <p:cNvSpPr>
            <a:spLocks noGrp="1"/>
          </p:cNvSpPr>
          <p:nvPr>
            <p:ph type="title"/>
          </p:nvPr>
        </p:nvSpPr>
        <p:spPr/>
        <p:txBody>
          <a:bodyPr/>
          <a:lstStyle/>
          <a:p>
            <a:r>
              <a:rPr lang="fr-FR" dirty="0"/>
              <a:t>Efficacité énergétique des lampes</a:t>
            </a:r>
          </a:p>
        </p:txBody>
      </p:sp>
      <p:pic>
        <p:nvPicPr>
          <p:cNvPr id="3074" name="Picture 2">
            <a:extLst>
              <a:ext uri="{FF2B5EF4-FFF2-40B4-BE49-F238E27FC236}">
                <a16:creationId xmlns:a16="http://schemas.microsoft.com/office/drawing/2014/main" id="{E58B8AE0-35A5-C864-14BC-FD147FC8635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8075" y="1916060"/>
            <a:ext cx="4290565" cy="435133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27A3319A-1E82-A81C-8AEC-ADE8F5CC9159}"/>
              </a:ext>
            </a:extLst>
          </p:cNvPr>
          <p:cNvPicPr>
            <a:picLocks noChangeAspect="1"/>
          </p:cNvPicPr>
          <p:nvPr/>
        </p:nvPicPr>
        <p:blipFill>
          <a:blip r:embed="rId3"/>
          <a:stretch>
            <a:fillRect/>
          </a:stretch>
        </p:blipFill>
        <p:spPr>
          <a:xfrm>
            <a:off x="120581" y="2095238"/>
            <a:ext cx="7137818" cy="4172160"/>
          </a:xfrm>
          <a:prstGeom prst="rect">
            <a:avLst/>
          </a:prstGeom>
        </p:spPr>
      </p:pic>
    </p:spTree>
    <p:extLst>
      <p:ext uri="{BB962C8B-B14F-4D97-AF65-F5344CB8AC3E}">
        <p14:creationId xmlns:p14="http://schemas.microsoft.com/office/powerpoint/2010/main" val="2006718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71CB5B-7839-3018-9F8C-1CBFBD389E5D}"/>
              </a:ext>
            </a:extLst>
          </p:cNvPr>
          <p:cNvSpPr>
            <a:spLocks noGrp="1"/>
          </p:cNvSpPr>
          <p:nvPr>
            <p:ph type="title"/>
          </p:nvPr>
        </p:nvSpPr>
        <p:spPr/>
        <p:txBody>
          <a:bodyPr/>
          <a:lstStyle/>
          <a:p>
            <a:r>
              <a:rPr lang="fr-FR" dirty="0"/>
              <a:t>Les classes énergétiques</a:t>
            </a:r>
          </a:p>
        </p:txBody>
      </p:sp>
      <p:pic>
        <p:nvPicPr>
          <p:cNvPr id="1026" name="Picture 2" descr="ligh-img-energy-label-1998-2012-2021">
            <a:extLst>
              <a:ext uri="{FF2B5EF4-FFF2-40B4-BE49-F238E27FC236}">
                <a16:creationId xmlns:a16="http://schemas.microsoft.com/office/drawing/2014/main" id="{B44D9275-634C-1FBB-500C-B2F321CD59A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471568"/>
            <a:ext cx="4425043" cy="246268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C05844C3-AE0A-007D-95AF-E17FE0D04FC5}"/>
              </a:ext>
            </a:extLst>
          </p:cNvPr>
          <p:cNvPicPr>
            <a:picLocks noChangeAspect="1"/>
          </p:cNvPicPr>
          <p:nvPr/>
        </p:nvPicPr>
        <p:blipFill>
          <a:blip r:embed="rId3"/>
          <a:stretch>
            <a:fillRect/>
          </a:stretch>
        </p:blipFill>
        <p:spPr>
          <a:xfrm>
            <a:off x="4425043" y="2023010"/>
            <a:ext cx="7409662" cy="4469865"/>
          </a:xfrm>
          <a:prstGeom prst="rect">
            <a:avLst/>
          </a:prstGeom>
        </p:spPr>
      </p:pic>
      <p:sp>
        <p:nvSpPr>
          <p:cNvPr id="7" name="ZoneTexte 6">
            <a:extLst>
              <a:ext uri="{FF2B5EF4-FFF2-40B4-BE49-F238E27FC236}">
                <a16:creationId xmlns:a16="http://schemas.microsoft.com/office/drawing/2014/main" id="{850AA91C-F401-5C1B-F007-7E28032FEE09}"/>
              </a:ext>
            </a:extLst>
          </p:cNvPr>
          <p:cNvSpPr txBox="1"/>
          <p:nvPr/>
        </p:nvSpPr>
        <p:spPr>
          <a:xfrm>
            <a:off x="274467" y="4370769"/>
            <a:ext cx="3727263" cy="2031325"/>
          </a:xfrm>
          <a:prstGeom prst="rect">
            <a:avLst/>
          </a:prstGeom>
          <a:noFill/>
        </p:spPr>
        <p:txBody>
          <a:bodyPr wrap="square">
            <a:spAutoFit/>
          </a:bodyPr>
          <a:lstStyle/>
          <a:p>
            <a:r>
              <a:rPr lang="fr-FR" dirty="0"/>
              <a:t>• Classe A: supérieure à 210 lm/W </a:t>
            </a:r>
          </a:p>
          <a:p>
            <a:r>
              <a:rPr lang="fr-FR" dirty="0"/>
              <a:t>• Classe B: 185 à 210 lm/W </a:t>
            </a:r>
          </a:p>
          <a:p>
            <a:r>
              <a:rPr lang="fr-FR" dirty="0"/>
              <a:t>• Classe C: 160 à 185 lm/W </a:t>
            </a:r>
          </a:p>
          <a:p>
            <a:r>
              <a:rPr lang="fr-FR" dirty="0"/>
              <a:t>• Classe D: 135 à 160 lm/W </a:t>
            </a:r>
          </a:p>
          <a:p>
            <a:r>
              <a:rPr lang="fr-FR" dirty="0"/>
              <a:t>• Classe E: 110 à 135 lm/W </a:t>
            </a:r>
          </a:p>
          <a:p>
            <a:r>
              <a:rPr lang="fr-FR" dirty="0"/>
              <a:t>• Classe F: 85 à 110 lm/W </a:t>
            </a:r>
          </a:p>
          <a:p>
            <a:r>
              <a:rPr lang="fr-FR" dirty="0"/>
              <a:t>• Classe G: inférieure à 85 lm/W</a:t>
            </a:r>
          </a:p>
        </p:txBody>
      </p:sp>
    </p:spTree>
    <p:extLst>
      <p:ext uri="{BB962C8B-B14F-4D97-AF65-F5344CB8AC3E}">
        <p14:creationId xmlns:p14="http://schemas.microsoft.com/office/powerpoint/2010/main" val="3636411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8834F2-27FD-B7B7-6C12-6B7D598EA3C8}"/>
              </a:ext>
            </a:extLst>
          </p:cNvPr>
          <p:cNvSpPr>
            <a:spLocks noGrp="1"/>
          </p:cNvSpPr>
          <p:nvPr>
            <p:ph type="title"/>
          </p:nvPr>
        </p:nvSpPr>
        <p:spPr/>
        <p:txBody>
          <a:bodyPr/>
          <a:lstStyle/>
          <a:p>
            <a:r>
              <a:rPr lang="fr-FR" dirty="0"/>
              <a:t>Emission des corps noirs</a:t>
            </a:r>
          </a:p>
        </p:txBody>
      </p:sp>
      <p:pic>
        <p:nvPicPr>
          <p:cNvPr id="5" name="Espace réservé du contenu 4">
            <a:extLst>
              <a:ext uri="{FF2B5EF4-FFF2-40B4-BE49-F238E27FC236}">
                <a16:creationId xmlns:a16="http://schemas.microsoft.com/office/drawing/2014/main" id="{7613BAF8-7705-72B7-3D05-FAFD5D3247BD}"/>
              </a:ext>
            </a:extLst>
          </p:cNvPr>
          <p:cNvPicPr>
            <a:picLocks noGrp="1" noChangeAspect="1"/>
          </p:cNvPicPr>
          <p:nvPr>
            <p:ph idx="1"/>
          </p:nvPr>
        </p:nvPicPr>
        <p:blipFill>
          <a:blip r:embed="rId2"/>
          <a:stretch>
            <a:fillRect/>
          </a:stretch>
        </p:blipFill>
        <p:spPr>
          <a:xfrm>
            <a:off x="265208" y="2141537"/>
            <a:ext cx="5830792" cy="4351338"/>
          </a:xfrm>
          <a:prstGeom prst="rect">
            <a:avLst/>
          </a:prstGeom>
        </p:spPr>
      </p:pic>
      <mc:AlternateContent xmlns:mc="http://schemas.openxmlformats.org/markup-compatibility/2006" xmlns:a14="http://schemas.microsoft.com/office/drawing/2010/main">
        <mc:Choice Requires="a14">
          <p:sp>
            <p:nvSpPr>
              <p:cNvPr id="6" name="ZoneTexte 5">
                <a:extLst>
                  <a:ext uri="{FF2B5EF4-FFF2-40B4-BE49-F238E27FC236}">
                    <a16:creationId xmlns:a16="http://schemas.microsoft.com/office/drawing/2014/main" id="{488466F2-B5B9-2FCD-A6CD-C57F0919C57A}"/>
                  </a:ext>
                </a:extLst>
              </p:cNvPr>
              <p:cNvSpPr txBox="1"/>
              <p:nvPr/>
            </p:nvSpPr>
            <p:spPr>
              <a:xfrm>
                <a:off x="4522839" y="1545407"/>
                <a:ext cx="7488615" cy="1606594"/>
              </a:xfrm>
              <a:prstGeom prst="rect">
                <a:avLst/>
              </a:prstGeom>
              <a:noFill/>
            </p:spPr>
            <p:txBody>
              <a:bodyPr wrap="square" rtlCol="0">
                <a:spAutoFit/>
              </a:bodyPr>
              <a:lstStyle/>
              <a:p>
                <a:r>
                  <a:rPr lang="fr-FR" dirty="0"/>
                  <a:t>La densité spectrale énergétique du corps noir montre que, selon la loi de Wien, lorsque la température augmente, le maximum d’émission se déplace vers des longueurs d’onde plus courtes (donc des énergies plus élevées puisque </a:t>
                </a:r>
                <a14:m>
                  <m:oMath xmlns:m="http://schemas.openxmlformats.org/officeDocument/2006/math">
                    <m:r>
                      <a:rPr lang="fr-FR" i="1">
                        <a:latin typeface="Cambria Math" panose="02040503050406030204" pitchFamily="18" charset="0"/>
                      </a:rPr>
                      <m:t>𝐸</m:t>
                    </m:r>
                    <m:r>
                      <a:rPr lang="fr-FR">
                        <a:latin typeface="Cambria Math" panose="02040503050406030204" pitchFamily="18" charset="0"/>
                      </a:rPr>
                      <m:t>=</m:t>
                    </m:r>
                    <m:f>
                      <m:fPr>
                        <m:ctrlPr>
                          <a:rPr lang="ar-AE" i="1">
                            <a:latin typeface="Cambria Math" panose="02040503050406030204" pitchFamily="18" charset="0"/>
                          </a:rPr>
                        </m:ctrlPr>
                      </m:fPr>
                      <m:num>
                        <m:r>
                          <a:rPr lang="ar-AE" i="1">
                            <a:latin typeface="Cambria Math" panose="02040503050406030204" pitchFamily="18" charset="0"/>
                          </a:rPr>
                          <m:t>h</m:t>
                        </m:r>
                        <m:r>
                          <a:rPr lang="ar-AE" i="1">
                            <a:latin typeface="Cambria Math" panose="02040503050406030204" pitchFamily="18" charset="0"/>
                          </a:rPr>
                          <m:t>𝑐</m:t>
                        </m:r>
                      </m:num>
                      <m:den>
                        <m:r>
                          <a:rPr lang="ar-AE" i="1">
                            <a:latin typeface="Cambria Math" panose="02040503050406030204" pitchFamily="18" charset="0"/>
                          </a:rPr>
                          <m:t>𝜆</m:t>
                        </m:r>
                      </m:den>
                    </m:f>
                  </m:oMath>
                </a14:m>
                <a:r>
                  <a:rPr lang="ar-AE" dirty="0"/>
                  <a:t>), </a:t>
                </a:r>
                <a:r>
                  <a:rPr lang="fr-FR" dirty="0"/>
                  <a:t>ce qui entraîne un changement de couleur apparente allant du rouge vers le blanc puis le bleu.</a:t>
                </a:r>
              </a:p>
            </p:txBody>
          </p:sp>
        </mc:Choice>
        <mc:Fallback xmlns="">
          <p:sp>
            <p:nvSpPr>
              <p:cNvPr id="6" name="ZoneTexte 5">
                <a:extLst>
                  <a:ext uri="{FF2B5EF4-FFF2-40B4-BE49-F238E27FC236}">
                    <a16:creationId xmlns:a16="http://schemas.microsoft.com/office/drawing/2014/main" id="{488466F2-B5B9-2FCD-A6CD-C57F0919C57A}"/>
                  </a:ext>
                </a:extLst>
              </p:cNvPr>
              <p:cNvSpPr txBox="1">
                <a:spLocks noRot="1" noChangeAspect="1" noMove="1" noResize="1" noEditPoints="1" noAdjustHandles="1" noChangeArrowheads="1" noChangeShapeType="1" noTextEdit="1"/>
              </p:cNvSpPr>
              <p:nvPr/>
            </p:nvSpPr>
            <p:spPr>
              <a:xfrm>
                <a:off x="4522839" y="1545407"/>
                <a:ext cx="7488615" cy="1606594"/>
              </a:xfrm>
              <a:prstGeom prst="rect">
                <a:avLst/>
              </a:prstGeom>
              <a:blipFill>
                <a:blip r:embed="rId3"/>
                <a:stretch>
                  <a:fillRect l="-733" t="-1901" b="-5703"/>
                </a:stretch>
              </a:blipFill>
            </p:spPr>
            <p:txBody>
              <a:bodyPr/>
              <a:lstStyle/>
              <a:p>
                <a:r>
                  <a:rPr lang="fr-FR">
                    <a:noFill/>
                  </a:rPr>
                  <a:t> </a:t>
                </a:r>
              </a:p>
            </p:txBody>
          </p:sp>
        </mc:Fallback>
      </mc:AlternateContent>
      <p:sp>
        <p:nvSpPr>
          <p:cNvPr id="8" name="ZoneTexte 7">
            <a:extLst>
              <a:ext uri="{FF2B5EF4-FFF2-40B4-BE49-F238E27FC236}">
                <a16:creationId xmlns:a16="http://schemas.microsoft.com/office/drawing/2014/main" id="{AA853940-F0DE-6AD6-225D-2F11707FECB6}"/>
              </a:ext>
            </a:extLst>
          </p:cNvPr>
          <p:cNvSpPr txBox="1"/>
          <p:nvPr/>
        </p:nvSpPr>
        <p:spPr>
          <a:xfrm>
            <a:off x="4522839" y="3578542"/>
            <a:ext cx="6957673" cy="1477328"/>
          </a:xfrm>
          <a:prstGeom prst="rect">
            <a:avLst/>
          </a:prstGeom>
          <a:noFill/>
        </p:spPr>
        <p:txBody>
          <a:bodyPr wrap="square">
            <a:spAutoFit/>
          </a:bodyPr>
          <a:lstStyle/>
          <a:p>
            <a:r>
              <a:rPr lang="fr-FR" dirty="0"/>
              <a:t>Si on chauffe un matériau  : À partir d’une certaine température, il devient incandescent et illumine de manière rouge orangé, ensuite, il devient jaune et vire doucement vers le blanc. Avant de finir vers le blanc bleuté qui signifie de très hautes températures. C’est de cette manière que se définit la température de couleur.</a:t>
            </a:r>
          </a:p>
        </p:txBody>
      </p:sp>
    </p:spTree>
    <p:extLst>
      <p:ext uri="{BB962C8B-B14F-4D97-AF65-F5344CB8AC3E}">
        <p14:creationId xmlns:p14="http://schemas.microsoft.com/office/powerpoint/2010/main" val="2673962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1DDFEECB-523A-26D0-2AF8-30E6733EEAB8}"/>
                  </a:ext>
                </a:extLst>
              </p:cNvPr>
              <p:cNvSpPr/>
              <p:nvPr/>
            </p:nvSpPr>
            <p:spPr>
              <a:xfrm>
                <a:off x="7374723" y="5589857"/>
                <a:ext cx="3529251" cy="9233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sSub>
                      <m:sSubPr>
                        <m:ctrlPr>
                          <a:rPr lang="fr-FR" i="1">
                            <a:latin typeface="Cambria Math" panose="02040503050406030204" pitchFamily="18" charset="0"/>
                          </a:rPr>
                        </m:ctrlPr>
                      </m:sSubPr>
                      <m:e>
                        <m:r>
                          <a:rPr lang="fr-FR" i="1">
                            <a:latin typeface="Cambria Math" panose="02040503050406030204" pitchFamily="18" charset="0"/>
                          </a:rPr>
                          <m:t>𝜆</m:t>
                        </m:r>
                      </m:e>
                      <m:sub>
                        <m:r>
                          <a:rPr lang="fr-FR" i="1">
                            <a:latin typeface="Cambria Math" panose="02040503050406030204" pitchFamily="18" charset="0"/>
                          </a:rPr>
                          <m:t>𝑚𝑎𝑥</m:t>
                        </m:r>
                      </m:sub>
                    </m:sSub>
                    <m:r>
                      <a:rPr lang="fr-FR">
                        <a:latin typeface="Cambria Math" panose="02040503050406030204" pitchFamily="18" charset="0"/>
                      </a:rPr>
                      <m:t>=</m:t>
                    </m:r>
                    <m:f>
                      <m:fPr>
                        <m:ctrlPr>
                          <a:rPr lang="fr-FR" i="1">
                            <a:latin typeface="Cambria Math" panose="02040503050406030204" pitchFamily="18" charset="0"/>
                          </a:rPr>
                        </m:ctrlPr>
                      </m:fPr>
                      <m:num>
                        <m:r>
                          <a:rPr lang="fr-FR">
                            <a:latin typeface="Cambria Math" panose="02040503050406030204" pitchFamily="18" charset="0"/>
                          </a:rPr>
                          <m:t>2</m:t>
                        </m:r>
                        <m:r>
                          <a:rPr lang="fr-FR">
                            <a:latin typeface="Cambria Math" panose="02040503050406030204" pitchFamily="18" charset="0"/>
                          </a:rPr>
                          <m:t>,</m:t>
                        </m:r>
                        <m:r>
                          <a:rPr lang="fr-FR">
                            <a:latin typeface="Cambria Math" panose="02040503050406030204" pitchFamily="18" charset="0"/>
                          </a:rPr>
                          <m:t>9</m:t>
                        </m:r>
                        <m:r>
                          <a:rPr lang="fr-FR">
                            <a:latin typeface="Cambria Math" panose="02040503050406030204" pitchFamily="18" charset="0"/>
                          </a:rPr>
                          <m:t>×</m:t>
                        </m:r>
                        <m:sSup>
                          <m:sSupPr>
                            <m:ctrlPr>
                              <a:rPr lang="fr-FR" i="1">
                                <a:latin typeface="Cambria Math" panose="02040503050406030204" pitchFamily="18" charset="0"/>
                              </a:rPr>
                            </m:ctrlPr>
                          </m:sSupPr>
                          <m:e>
                            <m:r>
                              <a:rPr lang="fr-FR">
                                <a:latin typeface="Cambria Math" panose="02040503050406030204" pitchFamily="18" charset="0"/>
                              </a:rPr>
                              <m:t>10</m:t>
                            </m:r>
                          </m:e>
                          <m:sup>
                            <m:r>
                              <a:rPr lang="fr-FR">
                                <a:latin typeface="Cambria Math" panose="02040503050406030204" pitchFamily="18" charset="0"/>
                              </a:rPr>
                              <m:t>−</m:t>
                            </m:r>
                            <m:r>
                              <a:rPr lang="fr-FR">
                                <a:latin typeface="Cambria Math" panose="02040503050406030204" pitchFamily="18" charset="0"/>
                              </a:rPr>
                              <m:t>3</m:t>
                            </m:r>
                          </m:sup>
                        </m:sSup>
                      </m:num>
                      <m:den>
                        <m:r>
                          <a:rPr lang="fr-FR" i="1">
                            <a:latin typeface="Cambria Math" panose="02040503050406030204" pitchFamily="18" charset="0"/>
                          </a:rPr>
                          <m:t>𝑇</m:t>
                        </m:r>
                      </m:den>
                    </m:f>
                  </m:oMath>
                </a14:m>
                <a:r>
                  <a:rPr lang="fr-FR" dirty="0"/>
                  <a:t>         Loi de Wien</a:t>
                </a:r>
              </a:p>
            </p:txBody>
          </p:sp>
        </mc:Choice>
        <mc:Fallback xmlns="">
          <p:sp>
            <p:nvSpPr>
              <p:cNvPr id="23" name="Rectangle 22">
                <a:extLst>
                  <a:ext uri="{FF2B5EF4-FFF2-40B4-BE49-F238E27FC236}">
                    <a16:creationId xmlns:a16="http://schemas.microsoft.com/office/drawing/2014/main" id="{1DDFEECB-523A-26D0-2AF8-30E6733EEAB8}"/>
                  </a:ext>
                </a:extLst>
              </p:cNvPr>
              <p:cNvSpPr>
                <a:spLocks noRot="1" noChangeAspect="1" noMove="1" noResize="1" noEditPoints="1" noAdjustHandles="1" noChangeArrowheads="1" noChangeShapeType="1" noTextEdit="1"/>
              </p:cNvSpPr>
              <p:nvPr/>
            </p:nvSpPr>
            <p:spPr>
              <a:xfrm>
                <a:off x="7374723" y="5589857"/>
                <a:ext cx="3529251" cy="923330"/>
              </a:xfrm>
              <a:prstGeom prst="rect">
                <a:avLst/>
              </a:prstGeom>
              <a:blipFill>
                <a:blip r:embed="rId2"/>
                <a:stretch>
                  <a:fillRect/>
                </a:stretch>
              </a:blipFill>
            </p:spPr>
            <p:txBody>
              <a:bodyPr/>
              <a:lstStyle/>
              <a:p>
                <a:r>
                  <a:rPr lang="fr-FR">
                    <a:noFill/>
                  </a:rPr>
                  <a:t> </a:t>
                </a:r>
              </a:p>
            </p:txBody>
          </p:sp>
        </mc:Fallback>
      </mc:AlternateContent>
      <p:pic>
        <p:nvPicPr>
          <p:cNvPr id="15" name="Image 14">
            <a:extLst>
              <a:ext uri="{FF2B5EF4-FFF2-40B4-BE49-F238E27FC236}">
                <a16:creationId xmlns:a16="http://schemas.microsoft.com/office/drawing/2014/main" id="{F7A8DEEC-8566-0F23-772E-739FDD838B6F}"/>
              </a:ext>
            </a:extLst>
          </p:cNvPr>
          <p:cNvPicPr>
            <a:picLocks noChangeAspect="1"/>
          </p:cNvPicPr>
          <p:nvPr/>
        </p:nvPicPr>
        <p:blipFill>
          <a:blip r:embed="rId3"/>
          <a:stretch>
            <a:fillRect/>
          </a:stretch>
        </p:blipFill>
        <p:spPr>
          <a:xfrm>
            <a:off x="253539" y="3780343"/>
            <a:ext cx="5542722" cy="3077657"/>
          </a:xfrm>
          <a:prstGeom prst="rect">
            <a:avLst/>
          </a:prstGeom>
        </p:spPr>
      </p:pic>
      <p:sp>
        <p:nvSpPr>
          <p:cNvPr id="2" name="Titre 1">
            <a:extLst>
              <a:ext uri="{FF2B5EF4-FFF2-40B4-BE49-F238E27FC236}">
                <a16:creationId xmlns:a16="http://schemas.microsoft.com/office/drawing/2014/main" id="{AAF38B1F-96C2-C4C3-4862-62450D90E872}"/>
              </a:ext>
            </a:extLst>
          </p:cNvPr>
          <p:cNvSpPr>
            <a:spLocks noGrp="1"/>
          </p:cNvSpPr>
          <p:nvPr>
            <p:ph type="title"/>
          </p:nvPr>
        </p:nvSpPr>
        <p:spPr/>
        <p:txBody>
          <a:bodyPr/>
          <a:lstStyle/>
          <a:p>
            <a:r>
              <a:rPr lang="fr-FR" dirty="0"/>
              <a:t>Température d’un corps noir</a:t>
            </a:r>
          </a:p>
        </p:txBody>
      </p:sp>
      <p:pic>
        <p:nvPicPr>
          <p:cNvPr id="5" name="Espace réservé du contenu 4">
            <a:extLst>
              <a:ext uri="{FF2B5EF4-FFF2-40B4-BE49-F238E27FC236}">
                <a16:creationId xmlns:a16="http://schemas.microsoft.com/office/drawing/2014/main" id="{DADA5EDC-8856-4312-8D2A-A13210B76CDF}"/>
              </a:ext>
            </a:extLst>
          </p:cNvPr>
          <p:cNvPicPr>
            <a:picLocks noGrp="1" noChangeAspect="1"/>
          </p:cNvPicPr>
          <p:nvPr>
            <p:ph idx="1"/>
          </p:nvPr>
        </p:nvPicPr>
        <p:blipFill>
          <a:blip r:embed="rId4"/>
          <a:stretch>
            <a:fillRect/>
          </a:stretch>
        </p:blipFill>
        <p:spPr>
          <a:xfrm>
            <a:off x="163510" y="1595486"/>
            <a:ext cx="1988501" cy="1515486"/>
          </a:xfrm>
          <a:prstGeom prst="rect">
            <a:avLst/>
          </a:prstGeom>
        </p:spPr>
      </p:pic>
      <mc:AlternateContent xmlns:mc="http://schemas.openxmlformats.org/markup-compatibility/2006" xmlns:a14="http://schemas.microsoft.com/office/drawing/2010/main">
        <mc:Choice Requires="a14">
          <p:sp>
            <p:nvSpPr>
              <p:cNvPr id="7" name="ZoneTexte 6">
                <a:extLst>
                  <a:ext uri="{FF2B5EF4-FFF2-40B4-BE49-F238E27FC236}">
                    <a16:creationId xmlns:a16="http://schemas.microsoft.com/office/drawing/2014/main" id="{9DA4A2EE-B5AC-8392-F0DD-8AE2D61E17CD}"/>
                  </a:ext>
                </a:extLst>
              </p:cNvPr>
              <p:cNvSpPr txBox="1"/>
              <p:nvPr/>
            </p:nvSpPr>
            <p:spPr>
              <a:xfrm>
                <a:off x="163510" y="3166715"/>
                <a:ext cx="4228777" cy="307777"/>
              </a:xfrm>
              <a:prstGeom prst="rect">
                <a:avLst/>
              </a:prstGeom>
              <a:noFill/>
            </p:spPr>
            <p:txBody>
              <a:bodyPr wrap="square">
                <a:spAutoFit/>
              </a:bodyPr>
              <a:lstStyle/>
              <a:p>
                <a:pPr>
                  <a:buNone/>
                </a:pPr>
                <a:r>
                  <a:rPr lang="fr-FR" sz="1400" dirty="0"/>
                  <a:t>À 37°C (310 K) </a:t>
                </a:r>
                <a14:m>
                  <m:oMath xmlns:m="http://schemas.openxmlformats.org/officeDocument/2006/math">
                    <m:r>
                      <a:rPr lang="fr-FR" sz="1400" b="0" i="1" smtClean="0">
                        <a:latin typeface="Cambria Math" panose="02040503050406030204" pitchFamily="18" charset="0"/>
                      </a:rPr>
                      <m:t> (</m:t>
                    </m:r>
                    <m:r>
                      <a:rPr lang="fr-FR" sz="1400" b="0" i="1" smtClean="0">
                        <a:latin typeface="Cambria Math" panose="02040503050406030204" pitchFamily="18" charset="0"/>
                      </a:rPr>
                      <m:t>𝐼𝑛𝑓𝑟𝑎𝑟𝑜𝑢𝑔𝑒</m:t>
                    </m:r>
                    <m:r>
                      <a:rPr lang="fr-FR" sz="1400" b="0" i="1" smtClean="0">
                        <a:latin typeface="Cambria Math" panose="02040503050406030204" pitchFamily="18" charset="0"/>
                      </a:rPr>
                      <m:t>)</m:t>
                    </m:r>
                  </m:oMath>
                </a14:m>
                <a:endParaRPr lang="ar-AE" sz="1400" dirty="0"/>
              </a:p>
            </p:txBody>
          </p:sp>
        </mc:Choice>
        <mc:Fallback xmlns="">
          <p:sp>
            <p:nvSpPr>
              <p:cNvPr id="7" name="ZoneTexte 6">
                <a:extLst>
                  <a:ext uri="{FF2B5EF4-FFF2-40B4-BE49-F238E27FC236}">
                    <a16:creationId xmlns:a16="http://schemas.microsoft.com/office/drawing/2014/main" id="{9DA4A2EE-B5AC-8392-F0DD-8AE2D61E17CD}"/>
                  </a:ext>
                </a:extLst>
              </p:cNvPr>
              <p:cNvSpPr txBox="1">
                <a:spLocks noRot="1" noChangeAspect="1" noMove="1" noResize="1" noEditPoints="1" noAdjustHandles="1" noChangeArrowheads="1" noChangeShapeType="1" noTextEdit="1"/>
              </p:cNvSpPr>
              <p:nvPr/>
            </p:nvSpPr>
            <p:spPr>
              <a:xfrm>
                <a:off x="163510" y="3166715"/>
                <a:ext cx="4228777" cy="307777"/>
              </a:xfrm>
              <a:prstGeom prst="rect">
                <a:avLst/>
              </a:prstGeom>
              <a:blipFill>
                <a:blip r:embed="rId5"/>
                <a:stretch>
                  <a:fillRect l="-432" t="-1961" b="-19608"/>
                </a:stretch>
              </a:blipFill>
            </p:spPr>
            <p:txBody>
              <a:bodyPr/>
              <a:lstStyle/>
              <a:p>
                <a:r>
                  <a:rPr lang="fr-FR">
                    <a:noFill/>
                  </a:rPr>
                  <a:t> </a:t>
                </a:r>
              </a:p>
            </p:txBody>
          </p:sp>
        </mc:Fallback>
      </mc:AlternateContent>
      <p:pic>
        <p:nvPicPr>
          <p:cNvPr id="9" name="Image 8">
            <a:extLst>
              <a:ext uri="{FF2B5EF4-FFF2-40B4-BE49-F238E27FC236}">
                <a16:creationId xmlns:a16="http://schemas.microsoft.com/office/drawing/2014/main" id="{1BA96B73-35C5-86F0-A6B5-4A1F6AE85E5C}"/>
              </a:ext>
            </a:extLst>
          </p:cNvPr>
          <p:cNvPicPr>
            <a:picLocks noChangeAspect="1"/>
          </p:cNvPicPr>
          <p:nvPr/>
        </p:nvPicPr>
        <p:blipFill>
          <a:blip r:embed="rId6"/>
          <a:stretch>
            <a:fillRect/>
          </a:stretch>
        </p:blipFill>
        <p:spPr>
          <a:xfrm>
            <a:off x="6395740" y="1465710"/>
            <a:ext cx="5430008" cy="2924583"/>
          </a:xfrm>
          <a:prstGeom prst="rect">
            <a:avLst/>
          </a:prstGeom>
        </p:spPr>
      </p:pic>
      <p:sp>
        <p:nvSpPr>
          <p:cNvPr id="11" name="ZoneTexte 10">
            <a:extLst>
              <a:ext uri="{FF2B5EF4-FFF2-40B4-BE49-F238E27FC236}">
                <a16:creationId xmlns:a16="http://schemas.microsoft.com/office/drawing/2014/main" id="{8BBB4605-4585-DED0-1F52-3E1BB52497F8}"/>
              </a:ext>
            </a:extLst>
          </p:cNvPr>
          <p:cNvSpPr txBox="1"/>
          <p:nvPr/>
        </p:nvSpPr>
        <p:spPr>
          <a:xfrm>
            <a:off x="6538451" y="4468960"/>
            <a:ext cx="5584723" cy="923330"/>
          </a:xfrm>
          <a:prstGeom prst="rect">
            <a:avLst/>
          </a:prstGeom>
          <a:noFill/>
        </p:spPr>
        <p:txBody>
          <a:bodyPr wrap="square">
            <a:spAutoFit/>
          </a:bodyPr>
          <a:lstStyle/>
          <a:p>
            <a:r>
              <a:rPr lang="fr-FR" dirty="0"/>
              <a:t> le fer est rouge foncé à 680 °C (953 K), rouge clair à 810°C (1083 K), jaune à 1000 °C (1273 K) et blanc à 1200 °C (1473 K)</a:t>
            </a:r>
          </a:p>
        </p:txBody>
      </p:sp>
      <p:pic>
        <p:nvPicPr>
          <p:cNvPr id="16" name="Image 15">
            <a:extLst>
              <a:ext uri="{FF2B5EF4-FFF2-40B4-BE49-F238E27FC236}">
                <a16:creationId xmlns:a16="http://schemas.microsoft.com/office/drawing/2014/main" id="{68339B44-80B6-C81A-B995-FE6031B3FD95}"/>
              </a:ext>
            </a:extLst>
          </p:cNvPr>
          <p:cNvPicPr>
            <a:picLocks noChangeAspect="1"/>
          </p:cNvPicPr>
          <p:nvPr/>
        </p:nvPicPr>
        <p:blipFill>
          <a:blip r:embed="rId7"/>
          <a:stretch>
            <a:fillRect/>
          </a:stretch>
        </p:blipFill>
        <p:spPr>
          <a:xfrm rot="16200000">
            <a:off x="3704444" y="2181844"/>
            <a:ext cx="2394354" cy="1492314"/>
          </a:xfrm>
          <a:prstGeom prst="rect">
            <a:avLst/>
          </a:prstGeom>
        </p:spPr>
      </p:pic>
      <mc:AlternateContent xmlns:mc="http://schemas.openxmlformats.org/markup-compatibility/2006" xmlns:a14="http://schemas.microsoft.com/office/drawing/2010/main">
        <mc:Choice Requires="a14">
          <p:sp>
            <p:nvSpPr>
              <p:cNvPr id="19" name="ZoneTexte 18">
                <a:extLst>
                  <a:ext uri="{FF2B5EF4-FFF2-40B4-BE49-F238E27FC236}">
                    <a16:creationId xmlns:a16="http://schemas.microsoft.com/office/drawing/2014/main" id="{EE05E6FA-64EB-D312-4C0E-11319BFC63F7}"/>
                  </a:ext>
                </a:extLst>
              </p:cNvPr>
              <p:cNvSpPr txBox="1"/>
              <p:nvPr/>
            </p:nvSpPr>
            <p:spPr>
              <a:xfrm>
                <a:off x="-69739" y="1268143"/>
                <a:ext cx="281961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fr-FR" smtClean="0">
                          <a:latin typeface="Cambria Math" panose="02040503050406030204" pitchFamily="18" charset="0"/>
                        </a:rPr>
                        <m:t> </m:t>
                      </m:r>
                      <m:sSub>
                        <m:sSubPr>
                          <m:ctrlPr>
                            <a:rPr lang="ar-AE" i="1">
                              <a:latin typeface="Cambria Math" panose="02040503050406030204" pitchFamily="18" charset="0"/>
                            </a:rPr>
                          </m:ctrlPr>
                        </m:sSubPr>
                        <m:e>
                          <m:r>
                            <m:rPr>
                              <m:nor/>
                            </m:rPr>
                            <a:rPr lang="fr-FR" b="0" i="0" dirty="0" smtClean="0"/>
                            <m:t>Humain</m:t>
                          </m:r>
                          <m:r>
                            <a:rPr lang="fr-FR">
                              <a:latin typeface="Cambria Math" panose="02040503050406030204" pitchFamily="18" charset="0"/>
                            </a:rPr>
                            <m:t>: </m:t>
                          </m:r>
                          <m:r>
                            <a:rPr lang="ar-AE">
                              <a:latin typeface="Cambria Math" panose="02040503050406030204" pitchFamily="18" charset="0"/>
                            </a:rPr>
                            <m:t>𝜆</m:t>
                          </m:r>
                        </m:e>
                        <m:sub>
                          <m:r>
                            <a:rPr lang="ar-AE">
                              <a:latin typeface="Cambria Math" panose="02040503050406030204" pitchFamily="18" charset="0"/>
                            </a:rPr>
                            <m:t>𝑚𝑎𝑥</m:t>
                          </m:r>
                        </m:sub>
                      </m:sSub>
                      <m:r>
                        <a:rPr lang="ar-AE">
                          <a:latin typeface="Cambria Math" panose="02040503050406030204" pitchFamily="18" charset="0"/>
                        </a:rPr>
                        <m:t>≈</m:t>
                      </m:r>
                      <m:r>
                        <a:rPr lang="ar-AE">
                          <a:latin typeface="Cambria Math" panose="02040503050406030204" pitchFamily="18" charset="0"/>
                        </a:rPr>
                        <m:t>10</m:t>
                      </m:r>
                      <m:r>
                        <m:rPr>
                          <m:nor/>
                        </m:rPr>
                        <a:rPr lang="ar-AE"/>
                        <m:t> </m:t>
                      </m:r>
                      <m:r>
                        <a:rPr lang="ar-AE">
                          <a:latin typeface="Cambria Math" panose="02040503050406030204" pitchFamily="18" charset="0"/>
                        </a:rPr>
                        <m:t>𝜇</m:t>
                      </m:r>
                      <m:r>
                        <a:rPr lang="ar-AE">
                          <a:latin typeface="Cambria Math" panose="02040503050406030204" pitchFamily="18" charset="0"/>
                        </a:rPr>
                        <m:t>𝑚</m:t>
                      </m:r>
                    </m:oMath>
                  </m:oMathPara>
                </a14:m>
                <a:endParaRPr lang="fr-FR" dirty="0"/>
              </a:p>
            </p:txBody>
          </p:sp>
        </mc:Choice>
        <mc:Fallback xmlns="">
          <p:sp>
            <p:nvSpPr>
              <p:cNvPr id="19" name="ZoneTexte 18">
                <a:extLst>
                  <a:ext uri="{FF2B5EF4-FFF2-40B4-BE49-F238E27FC236}">
                    <a16:creationId xmlns:a16="http://schemas.microsoft.com/office/drawing/2014/main" id="{EE05E6FA-64EB-D312-4C0E-11319BFC63F7}"/>
                  </a:ext>
                </a:extLst>
              </p:cNvPr>
              <p:cNvSpPr txBox="1">
                <a:spLocks noRot="1" noChangeAspect="1" noMove="1" noResize="1" noEditPoints="1" noAdjustHandles="1" noChangeArrowheads="1" noChangeShapeType="1" noTextEdit="1"/>
              </p:cNvSpPr>
              <p:nvPr/>
            </p:nvSpPr>
            <p:spPr>
              <a:xfrm>
                <a:off x="-69739" y="1268143"/>
                <a:ext cx="2819614" cy="369332"/>
              </a:xfrm>
              <a:prstGeom prst="rect">
                <a:avLst/>
              </a:prstGeom>
              <a:blipFill>
                <a:blip r:embed="rId8"/>
                <a:stretch>
                  <a:fillRect b="-3279"/>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1" name="ZoneTexte 20">
                <a:extLst>
                  <a:ext uri="{FF2B5EF4-FFF2-40B4-BE49-F238E27FC236}">
                    <a16:creationId xmlns:a16="http://schemas.microsoft.com/office/drawing/2014/main" id="{0EF1DE0F-53CB-A933-03CC-644075EE30A4}"/>
                  </a:ext>
                </a:extLst>
              </p:cNvPr>
              <p:cNvSpPr txBox="1"/>
              <p:nvPr/>
            </p:nvSpPr>
            <p:spPr>
              <a:xfrm>
                <a:off x="3347739" y="1321356"/>
                <a:ext cx="2748261" cy="369332"/>
              </a:xfrm>
              <a:prstGeom prst="rect">
                <a:avLst/>
              </a:prstGeom>
              <a:noFill/>
            </p:spPr>
            <p:txBody>
              <a:bodyPr wrap="square">
                <a:spAutoFit/>
              </a:bodyPr>
              <a:lstStyle/>
              <a:p>
                <a:pPr>
                  <a:buNone/>
                </a:pPr>
                <a:r>
                  <a:rPr lang="fr-FR" sz="1800" dirty="0"/>
                  <a:t>Ampoule :</a:t>
                </a:r>
                <a:r>
                  <a:rPr lang="ar-AE" dirty="0"/>
                  <a:t> </a:t>
                </a: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𝜆</m:t>
                        </m:r>
                      </m:e>
                      <m:sub>
                        <m:r>
                          <a:rPr lang="ar-AE" i="1">
                            <a:latin typeface="Cambria Math" panose="02040503050406030204" pitchFamily="18" charset="0"/>
                          </a:rPr>
                          <m:t>𝑚𝑎𝑥</m:t>
                        </m:r>
                      </m:sub>
                    </m:sSub>
                    <m:r>
                      <a:rPr lang="ar-AE">
                        <a:latin typeface="Cambria Math" panose="02040503050406030204" pitchFamily="18" charset="0"/>
                      </a:rPr>
                      <m:t>≈</m:t>
                    </m:r>
                    <m:r>
                      <a:rPr lang="ar-AE">
                        <a:latin typeface="Cambria Math" panose="02040503050406030204" pitchFamily="18" charset="0"/>
                      </a:rPr>
                      <m:t>1</m:t>
                    </m:r>
                    <m:r>
                      <m:rPr>
                        <m:nor/>
                      </m:rPr>
                      <a:rPr lang="ar-AE" i="1">
                        <a:latin typeface="Cambria Math" panose="02040503050406030204" pitchFamily="18" charset="0"/>
                      </a:rPr>
                      <m:t> </m:t>
                    </m:r>
                    <m:r>
                      <a:rPr lang="ar-AE" i="1">
                        <a:latin typeface="Cambria Math" panose="02040503050406030204" pitchFamily="18" charset="0"/>
                      </a:rPr>
                      <m:t>𝜇</m:t>
                    </m:r>
                    <m:r>
                      <a:rPr lang="ar-AE" i="1">
                        <a:latin typeface="Cambria Math" panose="02040503050406030204" pitchFamily="18" charset="0"/>
                      </a:rPr>
                      <m:t>𝑚</m:t>
                    </m:r>
                  </m:oMath>
                </a14:m>
                <a:r>
                  <a:rPr lang="fr-FR" sz="1800" dirty="0"/>
                  <a:t> </a:t>
                </a:r>
                <a:endParaRPr lang="ar-AE" sz="1800" dirty="0"/>
              </a:p>
            </p:txBody>
          </p:sp>
        </mc:Choice>
        <mc:Fallback xmlns="">
          <p:sp>
            <p:nvSpPr>
              <p:cNvPr id="21" name="ZoneTexte 20">
                <a:extLst>
                  <a:ext uri="{FF2B5EF4-FFF2-40B4-BE49-F238E27FC236}">
                    <a16:creationId xmlns:a16="http://schemas.microsoft.com/office/drawing/2014/main" id="{0EF1DE0F-53CB-A933-03CC-644075EE30A4}"/>
                  </a:ext>
                </a:extLst>
              </p:cNvPr>
              <p:cNvSpPr txBox="1">
                <a:spLocks noRot="1" noChangeAspect="1" noMove="1" noResize="1" noEditPoints="1" noAdjustHandles="1" noChangeArrowheads="1" noChangeShapeType="1" noTextEdit="1"/>
              </p:cNvSpPr>
              <p:nvPr/>
            </p:nvSpPr>
            <p:spPr>
              <a:xfrm>
                <a:off x="3347739" y="1321356"/>
                <a:ext cx="2748261" cy="369332"/>
              </a:xfrm>
              <a:prstGeom prst="rect">
                <a:avLst/>
              </a:prstGeom>
              <a:blipFill>
                <a:blip r:embed="rId9"/>
                <a:stretch>
                  <a:fillRect l="-1774" t="-11667" b="-28333"/>
                </a:stretch>
              </a:blipFill>
            </p:spPr>
            <p:txBody>
              <a:bodyPr/>
              <a:lstStyle/>
              <a:p>
                <a:r>
                  <a:rPr lang="fr-FR">
                    <a:noFill/>
                  </a:rPr>
                  <a:t> </a:t>
                </a:r>
              </a:p>
            </p:txBody>
          </p:sp>
        </mc:Fallback>
      </mc:AlternateContent>
      <p:sp>
        <p:nvSpPr>
          <p:cNvPr id="22" name="ZoneTexte 21">
            <a:extLst>
              <a:ext uri="{FF2B5EF4-FFF2-40B4-BE49-F238E27FC236}">
                <a16:creationId xmlns:a16="http://schemas.microsoft.com/office/drawing/2014/main" id="{8A765906-F5DE-5418-354C-EFCB6CD674FF}"/>
              </a:ext>
            </a:extLst>
          </p:cNvPr>
          <p:cNvSpPr txBox="1"/>
          <p:nvPr/>
        </p:nvSpPr>
        <p:spPr>
          <a:xfrm>
            <a:off x="7374723" y="1096378"/>
            <a:ext cx="4215051" cy="369332"/>
          </a:xfrm>
          <a:prstGeom prst="rect">
            <a:avLst/>
          </a:prstGeom>
          <a:noFill/>
        </p:spPr>
        <p:txBody>
          <a:bodyPr wrap="square">
            <a:spAutoFit/>
          </a:bodyPr>
          <a:lstStyle/>
          <a:p>
            <a:pPr>
              <a:buNone/>
            </a:pPr>
            <a:r>
              <a:rPr lang="fr-FR" sz="1800" dirty="0"/>
              <a:t>Fer en fusion : les différentes couleurs</a:t>
            </a:r>
            <a:endParaRPr lang="ar-AE" sz="1800" dirty="0"/>
          </a:p>
        </p:txBody>
      </p:sp>
    </p:spTree>
    <p:extLst>
      <p:ext uri="{BB962C8B-B14F-4D97-AF65-F5344CB8AC3E}">
        <p14:creationId xmlns:p14="http://schemas.microsoft.com/office/powerpoint/2010/main" val="3643730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4FB45C-3C9C-D49D-796C-3F7CA931BA7B}"/>
              </a:ext>
            </a:extLst>
          </p:cNvPr>
          <p:cNvSpPr>
            <a:spLocks noGrp="1"/>
          </p:cNvSpPr>
          <p:nvPr>
            <p:ph type="title"/>
          </p:nvPr>
        </p:nvSpPr>
        <p:spPr/>
        <p:txBody>
          <a:bodyPr/>
          <a:lstStyle/>
          <a:p>
            <a:pPr algn="ctr"/>
            <a:r>
              <a:rPr lang="fr-FR" dirty="0"/>
              <a:t>Températures de couleur</a:t>
            </a:r>
          </a:p>
        </p:txBody>
      </p:sp>
      <p:pic>
        <p:nvPicPr>
          <p:cNvPr id="5" name="Image 4">
            <a:extLst>
              <a:ext uri="{FF2B5EF4-FFF2-40B4-BE49-F238E27FC236}">
                <a16:creationId xmlns:a16="http://schemas.microsoft.com/office/drawing/2014/main" id="{6F833DDC-CC8A-EA4A-A917-D597F9CBEE5A}"/>
              </a:ext>
            </a:extLst>
          </p:cNvPr>
          <p:cNvPicPr>
            <a:picLocks noChangeAspect="1"/>
          </p:cNvPicPr>
          <p:nvPr/>
        </p:nvPicPr>
        <p:blipFill>
          <a:blip r:embed="rId2"/>
          <a:stretch>
            <a:fillRect/>
          </a:stretch>
        </p:blipFill>
        <p:spPr>
          <a:xfrm>
            <a:off x="71419" y="1479725"/>
            <a:ext cx="12192000" cy="5378275"/>
          </a:xfrm>
          <a:prstGeom prst="rect">
            <a:avLst/>
          </a:prstGeom>
        </p:spPr>
      </p:pic>
      <p:sp>
        <p:nvSpPr>
          <p:cNvPr id="8" name="ZoneTexte 7">
            <a:extLst>
              <a:ext uri="{FF2B5EF4-FFF2-40B4-BE49-F238E27FC236}">
                <a16:creationId xmlns:a16="http://schemas.microsoft.com/office/drawing/2014/main" id="{5E8715E7-AAFE-83E7-DBA7-5F5B35B67913}"/>
              </a:ext>
            </a:extLst>
          </p:cNvPr>
          <p:cNvSpPr txBox="1"/>
          <p:nvPr/>
        </p:nvSpPr>
        <p:spPr>
          <a:xfrm>
            <a:off x="212961" y="6356799"/>
            <a:ext cx="1555041" cy="584775"/>
          </a:xfrm>
          <a:prstGeom prst="rect">
            <a:avLst/>
          </a:prstGeom>
          <a:noFill/>
        </p:spPr>
        <p:txBody>
          <a:bodyPr wrap="none" rtlCol="0">
            <a:spAutoFit/>
          </a:bodyPr>
          <a:lstStyle/>
          <a:p>
            <a:r>
              <a:rPr lang="fr-FR" sz="3200" dirty="0">
                <a:solidFill>
                  <a:schemeClr val="accent2">
                    <a:lumMod val="75000"/>
                  </a:schemeClr>
                </a:solidFill>
              </a:rPr>
              <a:t>CHAUD</a:t>
            </a:r>
          </a:p>
        </p:txBody>
      </p:sp>
      <p:sp>
        <p:nvSpPr>
          <p:cNvPr id="9" name="ZoneTexte 8">
            <a:extLst>
              <a:ext uri="{FF2B5EF4-FFF2-40B4-BE49-F238E27FC236}">
                <a16:creationId xmlns:a16="http://schemas.microsoft.com/office/drawing/2014/main" id="{8750DCD7-A8AB-EDBE-F9E9-9048FE7F106C}"/>
              </a:ext>
            </a:extLst>
          </p:cNvPr>
          <p:cNvSpPr txBox="1"/>
          <p:nvPr/>
        </p:nvSpPr>
        <p:spPr>
          <a:xfrm>
            <a:off x="5232328" y="6356799"/>
            <a:ext cx="1654620" cy="584775"/>
          </a:xfrm>
          <a:prstGeom prst="rect">
            <a:avLst/>
          </a:prstGeom>
          <a:noFill/>
        </p:spPr>
        <p:txBody>
          <a:bodyPr wrap="none" rtlCol="0">
            <a:spAutoFit/>
          </a:bodyPr>
          <a:lstStyle/>
          <a:p>
            <a:r>
              <a:rPr lang="fr-FR" sz="3200" dirty="0">
                <a:solidFill>
                  <a:schemeClr val="bg1"/>
                </a:solidFill>
              </a:rPr>
              <a:t>NEUTRE</a:t>
            </a:r>
          </a:p>
        </p:txBody>
      </p:sp>
      <p:sp>
        <p:nvSpPr>
          <p:cNvPr id="10" name="ZoneTexte 9">
            <a:extLst>
              <a:ext uri="{FF2B5EF4-FFF2-40B4-BE49-F238E27FC236}">
                <a16:creationId xmlns:a16="http://schemas.microsoft.com/office/drawing/2014/main" id="{97879324-F432-7204-5DCA-E242AF8D853D}"/>
              </a:ext>
            </a:extLst>
          </p:cNvPr>
          <p:cNvSpPr txBox="1"/>
          <p:nvPr/>
        </p:nvSpPr>
        <p:spPr>
          <a:xfrm>
            <a:off x="10192703" y="6356798"/>
            <a:ext cx="1333827" cy="584775"/>
          </a:xfrm>
          <a:prstGeom prst="rect">
            <a:avLst/>
          </a:prstGeom>
          <a:noFill/>
        </p:spPr>
        <p:txBody>
          <a:bodyPr wrap="none" rtlCol="0">
            <a:spAutoFit/>
          </a:bodyPr>
          <a:lstStyle/>
          <a:p>
            <a:r>
              <a:rPr lang="fr-FR" sz="3200" dirty="0">
                <a:solidFill>
                  <a:srgbClr val="0070C0"/>
                </a:solidFill>
              </a:rPr>
              <a:t>FROID</a:t>
            </a:r>
          </a:p>
        </p:txBody>
      </p:sp>
    </p:spTree>
    <p:extLst>
      <p:ext uri="{BB962C8B-B14F-4D97-AF65-F5344CB8AC3E}">
        <p14:creationId xmlns:p14="http://schemas.microsoft.com/office/powerpoint/2010/main" val="3215185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7390E0-C28A-4E25-7EFF-64653D852991}"/>
              </a:ext>
            </a:extLst>
          </p:cNvPr>
          <p:cNvSpPr>
            <a:spLocks noGrp="1"/>
          </p:cNvSpPr>
          <p:nvPr>
            <p:ph type="title"/>
          </p:nvPr>
        </p:nvSpPr>
        <p:spPr/>
        <p:txBody>
          <a:bodyPr/>
          <a:lstStyle/>
          <a:p>
            <a:r>
              <a:rPr lang="fr-FR" dirty="0"/>
              <a:t>Diagramme de </a:t>
            </a:r>
            <a:r>
              <a:rPr lang="fr-FR" dirty="0" err="1"/>
              <a:t>Kruithof</a:t>
            </a:r>
            <a:endParaRPr lang="fr-FR" dirty="0"/>
          </a:p>
        </p:txBody>
      </p:sp>
      <p:pic>
        <p:nvPicPr>
          <p:cNvPr id="5" name="Espace réservé du contenu 4">
            <a:extLst>
              <a:ext uri="{FF2B5EF4-FFF2-40B4-BE49-F238E27FC236}">
                <a16:creationId xmlns:a16="http://schemas.microsoft.com/office/drawing/2014/main" id="{0ED905C5-1633-632C-D3B4-510FD15761AD}"/>
              </a:ext>
            </a:extLst>
          </p:cNvPr>
          <p:cNvPicPr>
            <a:picLocks noGrp="1" noChangeAspect="1"/>
          </p:cNvPicPr>
          <p:nvPr>
            <p:ph idx="1"/>
          </p:nvPr>
        </p:nvPicPr>
        <p:blipFill>
          <a:blip r:embed="rId2"/>
          <a:stretch>
            <a:fillRect/>
          </a:stretch>
        </p:blipFill>
        <p:spPr>
          <a:xfrm>
            <a:off x="566895" y="1472957"/>
            <a:ext cx="5667769" cy="5226521"/>
          </a:xfrm>
          <a:prstGeom prst="rect">
            <a:avLst/>
          </a:prstGeom>
        </p:spPr>
      </p:pic>
      <p:sp>
        <p:nvSpPr>
          <p:cNvPr id="7" name="ZoneTexte 6">
            <a:extLst>
              <a:ext uri="{FF2B5EF4-FFF2-40B4-BE49-F238E27FC236}">
                <a16:creationId xmlns:a16="http://schemas.microsoft.com/office/drawing/2014/main" id="{91235934-C921-2FD9-7B53-9A34E097FF5D}"/>
              </a:ext>
            </a:extLst>
          </p:cNvPr>
          <p:cNvSpPr txBox="1"/>
          <p:nvPr/>
        </p:nvSpPr>
        <p:spPr>
          <a:xfrm>
            <a:off x="6505969" y="1570430"/>
            <a:ext cx="5288742" cy="2862322"/>
          </a:xfrm>
          <a:prstGeom prst="rect">
            <a:avLst/>
          </a:prstGeom>
          <a:noFill/>
        </p:spPr>
        <p:txBody>
          <a:bodyPr wrap="square">
            <a:spAutoFit/>
          </a:bodyPr>
          <a:lstStyle/>
          <a:p>
            <a:pPr algn="l" fontAlgn="t">
              <a:spcBef>
                <a:spcPts val="300"/>
              </a:spcBef>
              <a:spcAft>
                <a:spcPts val="300"/>
              </a:spcAft>
              <a:buFont typeface="Arial" panose="020B0604020202020204" pitchFamily="34" charset="0"/>
              <a:buChar char="•"/>
            </a:pPr>
            <a:r>
              <a:rPr lang="fr-FR" b="1" i="0" dirty="0">
                <a:solidFill>
                  <a:srgbClr val="000000"/>
                </a:solidFill>
                <a:effectLst/>
                <a:latin typeface="inherit"/>
              </a:rPr>
              <a:t>La température de couleur et le niveau d’éclairement</a:t>
            </a:r>
            <a:r>
              <a:rPr lang="fr-FR" b="0" i="0" dirty="0">
                <a:solidFill>
                  <a:srgbClr val="000000"/>
                </a:solidFill>
                <a:effectLst/>
                <a:latin typeface="inherit"/>
              </a:rPr>
              <a:t> : il est nécessaire d’adapter la température de couleur de l’éclairage au niveau d’éclairement. Le diagramme de </a:t>
            </a:r>
            <a:r>
              <a:rPr lang="fr-FR" b="0" i="0" dirty="0" err="1">
                <a:solidFill>
                  <a:srgbClr val="000000"/>
                </a:solidFill>
                <a:effectLst/>
                <a:latin typeface="inherit"/>
              </a:rPr>
              <a:t>Kruithof</a:t>
            </a:r>
            <a:r>
              <a:rPr lang="fr-FR" b="0" i="0" dirty="0">
                <a:solidFill>
                  <a:srgbClr val="000000"/>
                </a:solidFill>
                <a:effectLst/>
                <a:latin typeface="inherit"/>
              </a:rPr>
              <a:t> (cf. ci-dessous) définit les zones de meilleur confort visuel. On peut aussi se référer aux normes NF EN 12464 et NF X 35-103 pour identifier les éclairages les mieux adaptés aux activités de l’entreprise. En général, il convient de favoriser des températures de couleur inférieures à 4 000 K (blanc chaud à blanc neutre).</a:t>
            </a:r>
          </a:p>
        </p:txBody>
      </p:sp>
    </p:spTree>
    <p:extLst>
      <p:ext uri="{BB962C8B-B14F-4D97-AF65-F5344CB8AC3E}">
        <p14:creationId xmlns:p14="http://schemas.microsoft.com/office/powerpoint/2010/main" val="2534197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9880E5-154F-8C06-5A8B-92F1B4D37385}"/>
              </a:ext>
            </a:extLst>
          </p:cNvPr>
          <p:cNvSpPr>
            <a:spLocks noGrp="1"/>
          </p:cNvSpPr>
          <p:nvPr>
            <p:ph type="title"/>
          </p:nvPr>
        </p:nvSpPr>
        <p:spPr/>
        <p:txBody>
          <a:bodyPr/>
          <a:lstStyle/>
          <a:p>
            <a:pPr algn="ctr"/>
            <a:r>
              <a:rPr lang="fr-FR" dirty="0"/>
              <a:t>Spectre de température et lampes</a:t>
            </a:r>
          </a:p>
        </p:txBody>
      </p:sp>
      <p:sp>
        <p:nvSpPr>
          <p:cNvPr id="3" name="Espace réservé du contenu 2">
            <a:extLst>
              <a:ext uri="{FF2B5EF4-FFF2-40B4-BE49-F238E27FC236}">
                <a16:creationId xmlns:a16="http://schemas.microsoft.com/office/drawing/2014/main" id="{64524085-A404-0169-F603-B5FE8E575D5C}"/>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8289A3FB-E9E6-7722-17D2-EEEABEF983FC}"/>
              </a:ext>
            </a:extLst>
          </p:cNvPr>
          <p:cNvPicPr>
            <a:picLocks noChangeAspect="1"/>
          </p:cNvPicPr>
          <p:nvPr/>
        </p:nvPicPr>
        <p:blipFill>
          <a:blip r:embed="rId2"/>
          <a:stretch>
            <a:fillRect/>
          </a:stretch>
        </p:blipFill>
        <p:spPr>
          <a:xfrm>
            <a:off x="838200" y="1672552"/>
            <a:ext cx="10364646" cy="4820323"/>
          </a:xfrm>
          <a:prstGeom prst="rect">
            <a:avLst/>
          </a:prstGeom>
        </p:spPr>
      </p:pic>
      <p:pic>
        <p:nvPicPr>
          <p:cNvPr id="8" name="Image 7">
            <a:extLst>
              <a:ext uri="{FF2B5EF4-FFF2-40B4-BE49-F238E27FC236}">
                <a16:creationId xmlns:a16="http://schemas.microsoft.com/office/drawing/2014/main" id="{8E67A12A-3203-FAF0-E246-D592E88CB1A6}"/>
              </a:ext>
            </a:extLst>
          </p:cNvPr>
          <p:cNvPicPr>
            <a:picLocks noChangeAspect="1"/>
          </p:cNvPicPr>
          <p:nvPr/>
        </p:nvPicPr>
        <p:blipFill>
          <a:blip r:embed="rId3"/>
          <a:stretch>
            <a:fillRect/>
          </a:stretch>
        </p:blipFill>
        <p:spPr>
          <a:xfrm>
            <a:off x="3304040" y="5008783"/>
            <a:ext cx="790685" cy="1295581"/>
          </a:xfrm>
          <a:prstGeom prst="rect">
            <a:avLst/>
          </a:prstGeom>
        </p:spPr>
      </p:pic>
      <p:sp>
        <p:nvSpPr>
          <p:cNvPr id="6" name="ZoneTexte 5">
            <a:extLst>
              <a:ext uri="{FF2B5EF4-FFF2-40B4-BE49-F238E27FC236}">
                <a16:creationId xmlns:a16="http://schemas.microsoft.com/office/drawing/2014/main" id="{13004E14-0E41-4D36-F525-B73C51A9AF08}"/>
              </a:ext>
            </a:extLst>
          </p:cNvPr>
          <p:cNvSpPr txBox="1"/>
          <p:nvPr/>
        </p:nvSpPr>
        <p:spPr>
          <a:xfrm>
            <a:off x="687246" y="5813844"/>
            <a:ext cx="4256543" cy="584775"/>
          </a:xfrm>
          <a:prstGeom prst="rect">
            <a:avLst/>
          </a:prstGeom>
          <a:noFill/>
        </p:spPr>
        <p:txBody>
          <a:bodyPr wrap="square" rtlCol="0">
            <a:spAutoFit/>
          </a:bodyPr>
          <a:lstStyle/>
          <a:p>
            <a:r>
              <a:rPr lang="fr-FR" sz="3200" dirty="0">
                <a:solidFill>
                  <a:schemeClr val="accent2">
                    <a:lumMod val="75000"/>
                  </a:schemeClr>
                </a:solidFill>
              </a:rPr>
              <a:t>2000            3000  3300 </a:t>
            </a:r>
          </a:p>
        </p:txBody>
      </p:sp>
      <p:cxnSp>
        <p:nvCxnSpPr>
          <p:cNvPr id="10" name="Connecteur droit avec flèche 9">
            <a:extLst>
              <a:ext uri="{FF2B5EF4-FFF2-40B4-BE49-F238E27FC236}">
                <a16:creationId xmlns:a16="http://schemas.microsoft.com/office/drawing/2014/main" id="{892FA6F0-BF25-9CD3-A0B4-277F05AF61C4}"/>
              </a:ext>
            </a:extLst>
          </p:cNvPr>
          <p:cNvCxnSpPr>
            <a:cxnSpLocks/>
          </p:cNvCxnSpPr>
          <p:nvPr/>
        </p:nvCxnSpPr>
        <p:spPr>
          <a:xfrm flipH="1">
            <a:off x="4094725" y="4640826"/>
            <a:ext cx="467443" cy="3679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Connecteur droit avec flèche 11">
            <a:extLst>
              <a:ext uri="{FF2B5EF4-FFF2-40B4-BE49-F238E27FC236}">
                <a16:creationId xmlns:a16="http://schemas.microsoft.com/office/drawing/2014/main" id="{F34EC3AF-AB5A-03B6-A9D0-569FB2783735}"/>
              </a:ext>
            </a:extLst>
          </p:cNvPr>
          <p:cNvCxnSpPr/>
          <p:nvPr/>
        </p:nvCxnSpPr>
        <p:spPr>
          <a:xfrm flipH="1">
            <a:off x="2349910" y="4798142"/>
            <a:ext cx="235974" cy="2106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0787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CC8FC8-489E-832D-DE6E-2837B008F97B}"/>
              </a:ext>
            </a:extLst>
          </p:cNvPr>
          <p:cNvSpPr>
            <a:spLocks noGrp="1"/>
          </p:cNvSpPr>
          <p:nvPr>
            <p:ph type="title"/>
          </p:nvPr>
        </p:nvSpPr>
        <p:spPr/>
        <p:txBody>
          <a:bodyPr/>
          <a:lstStyle/>
          <a:p>
            <a:pPr algn="ctr"/>
            <a:r>
              <a:rPr lang="fr-FR" dirty="0"/>
              <a:t>Ampoules à </a:t>
            </a:r>
            <a:r>
              <a:rPr lang="fr-FR" dirty="0" err="1"/>
              <a:t>led</a:t>
            </a:r>
            <a:endParaRPr lang="fr-FR" dirty="0"/>
          </a:p>
        </p:txBody>
      </p:sp>
      <p:sp>
        <p:nvSpPr>
          <p:cNvPr id="3" name="Espace réservé du contenu 2">
            <a:extLst>
              <a:ext uri="{FF2B5EF4-FFF2-40B4-BE49-F238E27FC236}">
                <a16:creationId xmlns:a16="http://schemas.microsoft.com/office/drawing/2014/main" id="{9051BA8D-B235-A3E0-54F9-1A7084E2079E}"/>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259F9465-48ED-14D8-34B2-690FCC87B060}"/>
              </a:ext>
            </a:extLst>
          </p:cNvPr>
          <p:cNvPicPr>
            <a:picLocks noChangeAspect="1"/>
          </p:cNvPicPr>
          <p:nvPr/>
        </p:nvPicPr>
        <p:blipFill>
          <a:blip r:embed="rId2"/>
          <a:stretch>
            <a:fillRect/>
          </a:stretch>
        </p:blipFill>
        <p:spPr>
          <a:xfrm>
            <a:off x="237307" y="1437519"/>
            <a:ext cx="11717385" cy="5420481"/>
          </a:xfrm>
          <a:prstGeom prst="rect">
            <a:avLst/>
          </a:prstGeom>
        </p:spPr>
      </p:pic>
    </p:spTree>
    <p:extLst>
      <p:ext uri="{BB962C8B-B14F-4D97-AF65-F5344CB8AC3E}">
        <p14:creationId xmlns:p14="http://schemas.microsoft.com/office/powerpoint/2010/main" val="1460744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2C366C-70A2-6A05-5B4E-3E3BE17628E6}"/>
              </a:ext>
            </a:extLst>
          </p:cNvPr>
          <p:cNvSpPr>
            <a:spLocks noGrp="1"/>
          </p:cNvSpPr>
          <p:nvPr>
            <p:ph type="title"/>
          </p:nvPr>
        </p:nvSpPr>
        <p:spPr/>
        <p:txBody>
          <a:bodyPr/>
          <a:lstStyle/>
          <a:p>
            <a:r>
              <a:rPr lang="fr-FR" dirty="0"/>
              <a:t>IRC : indice de rendu des couleurs </a:t>
            </a:r>
          </a:p>
        </p:txBody>
      </p:sp>
      <p:sp>
        <p:nvSpPr>
          <p:cNvPr id="3" name="Espace réservé du contenu 2">
            <a:extLst>
              <a:ext uri="{FF2B5EF4-FFF2-40B4-BE49-F238E27FC236}">
                <a16:creationId xmlns:a16="http://schemas.microsoft.com/office/drawing/2014/main" id="{8D9A40D4-5510-29EE-A0B5-4583BAE95286}"/>
              </a:ext>
            </a:extLst>
          </p:cNvPr>
          <p:cNvSpPr>
            <a:spLocks noGrp="1"/>
          </p:cNvSpPr>
          <p:nvPr>
            <p:ph idx="1"/>
          </p:nvPr>
        </p:nvSpPr>
        <p:spPr>
          <a:xfrm>
            <a:off x="627184" y="1433740"/>
            <a:ext cx="10515600" cy="4351338"/>
          </a:xfrm>
        </p:spPr>
        <p:txBody>
          <a:bodyPr>
            <a:normAutofit/>
          </a:bodyPr>
          <a:lstStyle/>
          <a:p>
            <a:r>
              <a:rPr lang="fr-FR" sz="1600" dirty="0"/>
              <a:t>https://www.lampesdirect.fr/blog/cri-indice-de-rendu-des-couleurs?switch=8097123559216604760</a:t>
            </a:r>
          </a:p>
        </p:txBody>
      </p:sp>
      <p:pic>
        <p:nvPicPr>
          <p:cNvPr id="5" name="Image 4">
            <a:extLst>
              <a:ext uri="{FF2B5EF4-FFF2-40B4-BE49-F238E27FC236}">
                <a16:creationId xmlns:a16="http://schemas.microsoft.com/office/drawing/2014/main" id="{DFD97F2E-3097-C047-697D-C9A3E42A4F29}"/>
              </a:ext>
            </a:extLst>
          </p:cNvPr>
          <p:cNvPicPr>
            <a:picLocks noChangeAspect="1"/>
          </p:cNvPicPr>
          <p:nvPr/>
        </p:nvPicPr>
        <p:blipFill>
          <a:blip r:embed="rId2"/>
          <a:stretch>
            <a:fillRect/>
          </a:stretch>
        </p:blipFill>
        <p:spPr>
          <a:xfrm>
            <a:off x="1376550" y="1871292"/>
            <a:ext cx="8554644" cy="4534533"/>
          </a:xfrm>
          <a:prstGeom prst="rect">
            <a:avLst/>
          </a:prstGeom>
        </p:spPr>
      </p:pic>
    </p:spTree>
    <p:extLst>
      <p:ext uri="{BB962C8B-B14F-4D97-AF65-F5344CB8AC3E}">
        <p14:creationId xmlns:p14="http://schemas.microsoft.com/office/powerpoint/2010/main" val="2036450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CB2B23-4023-8C27-F0E8-0A969FBD06FE}"/>
              </a:ext>
            </a:extLst>
          </p:cNvPr>
          <p:cNvSpPr>
            <a:spLocks noGrp="1"/>
          </p:cNvSpPr>
          <p:nvPr>
            <p:ph type="title"/>
          </p:nvPr>
        </p:nvSpPr>
        <p:spPr>
          <a:xfrm>
            <a:off x="838200" y="365125"/>
            <a:ext cx="10675374" cy="1325563"/>
          </a:xfrm>
        </p:spPr>
        <p:txBody>
          <a:bodyPr/>
          <a:lstStyle/>
          <a:p>
            <a:r>
              <a:rPr lang="fr-FR" dirty="0"/>
              <a:t>Code couleur de l’ampoule : IRC + colorimétrie</a:t>
            </a:r>
          </a:p>
        </p:txBody>
      </p:sp>
      <p:sp>
        <p:nvSpPr>
          <p:cNvPr id="3" name="Espace réservé du contenu 2">
            <a:extLst>
              <a:ext uri="{FF2B5EF4-FFF2-40B4-BE49-F238E27FC236}">
                <a16:creationId xmlns:a16="http://schemas.microsoft.com/office/drawing/2014/main" id="{1693F921-5BBD-F65D-084D-4B58883A05F6}"/>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17BA40B5-F7C1-FF6F-7124-102597CC52AA}"/>
              </a:ext>
            </a:extLst>
          </p:cNvPr>
          <p:cNvPicPr>
            <a:picLocks noChangeAspect="1"/>
          </p:cNvPicPr>
          <p:nvPr/>
        </p:nvPicPr>
        <p:blipFill>
          <a:blip r:embed="rId2"/>
          <a:stretch>
            <a:fillRect/>
          </a:stretch>
        </p:blipFill>
        <p:spPr>
          <a:xfrm>
            <a:off x="289702" y="1795234"/>
            <a:ext cx="11612596" cy="3267531"/>
          </a:xfrm>
          <a:prstGeom prst="rect">
            <a:avLst/>
          </a:prstGeom>
        </p:spPr>
      </p:pic>
    </p:spTree>
    <p:extLst>
      <p:ext uri="{BB962C8B-B14F-4D97-AF65-F5344CB8AC3E}">
        <p14:creationId xmlns:p14="http://schemas.microsoft.com/office/powerpoint/2010/main" val="2711348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746682-F899-A54A-7A32-47F3D1D975E9}"/>
              </a:ext>
            </a:extLst>
          </p:cNvPr>
          <p:cNvSpPr>
            <a:spLocks noGrp="1"/>
          </p:cNvSpPr>
          <p:nvPr>
            <p:ph type="title"/>
          </p:nvPr>
        </p:nvSpPr>
        <p:spPr/>
        <p:txBody>
          <a:bodyPr/>
          <a:lstStyle/>
          <a:p>
            <a:r>
              <a:rPr lang="fr-FR" dirty="0" err="1"/>
              <a:t>Led</a:t>
            </a:r>
            <a:r>
              <a:rPr lang="fr-FR" dirty="0"/>
              <a:t> bleu et </a:t>
            </a:r>
            <a:r>
              <a:rPr lang="fr-FR" dirty="0" err="1"/>
              <a:t>phospore</a:t>
            </a:r>
            <a:r>
              <a:rPr lang="fr-FR" dirty="0"/>
              <a:t> : </a:t>
            </a:r>
            <a:r>
              <a:rPr lang="fr-FR" dirty="0" err="1"/>
              <a:t>leds</a:t>
            </a:r>
            <a:r>
              <a:rPr lang="fr-FR" dirty="0"/>
              <a:t> blanches</a:t>
            </a:r>
          </a:p>
        </p:txBody>
      </p:sp>
      <p:pic>
        <p:nvPicPr>
          <p:cNvPr id="4" name="led">
            <a:hlinkClick r:id="" action="ppaction://media"/>
            <a:extLst>
              <a:ext uri="{FF2B5EF4-FFF2-40B4-BE49-F238E27FC236}">
                <a16:creationId xmlns:a16="http://schemas.microsoft.com/office/drawing/2014/main" id="{69F297FB-1A10-9203-BAE8-9D017F7D091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9398" y="1818968"/>
            <a:ext cx="7999145" cy="4499416"/>
          </a:xfrm>
        </p:spPr>
      </p:pic>
      <p:pic>
        <p:nvPicPr>
          <p:cNvPr id="7" name="Image 6">
            <a:extLst>
              <a:ext uri="{FF2B5EF4-FFF2-40B4-BE49-F238E27FC236}">
                <a16:creationId xmlns:a16="http://schemas.microsoft.com/office/drawing/2014/main" id="{C9D29207-2250-A0D1-316E-A2F2D208BE2C}"/>
              </a:ext>
            </a:extLst>
          </p:cNvPr>
          <p:cNvPicPr>
            <a:picLocks noChangeAspect="1"/>
          </p:cNvPicPr>
          <p:nvPr/>
        </p:nvPicPr>
        <p:blipFill>
          <a:blip r:embed="rId5"/>
          <a:stretch>
            <a:fillRect/>
          </a:stretch>
        </p:blipFill>
        <p:spPr>
          <a:xfrm>
            <a:off x="8168543" y="3429000"/>
            <a:ext cx="4023457" cy="3068211"/>
          </a:xfrm>
          <a:prstGeom prst="rect">
            <a:avLst/>
          </a:prstGeom>
        </p:spPr>
      </p:pic>
    </p:spTree>
    <p:extLst>
      <p:ext uri="{BB962C8B-B14F-4D97-AF65-F5344CB8AC3E}">
        <p14:creationId xmlns:p14="http://schemas.microsoft.com/office/powerpoint/2010/main" val="13675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1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BF8713-246B-65CA-BBD4-BCC88760EF44}"/>
              </a:ext>
            </a:extLst>
          </p:cNvPr>
          <p:cNvSpPr>
            <a:spLocks noGrp="1"/>
          </p:cNvSpPr>
          <p:nvPr>
            <p:ph type="title"/>
          </p:nvPr>
        </p:nvSpPr>
        <p:spPr/>
        <p:txBody>
          <a:bodyPr/>
          <a:lstStyle/>
          <a:p>
            <a:r>
              <a:rPr lang="fr-FR" dirty="0"/>
              <a:t>Eclairage LED : principe de fonctionnement</a:t>
            </a:r>
          </a:p>
        </p:txBody>
      </p:sp>
      <p:pic>
        <p:nvPicPr>
          <p:cNvPr id="6" name="Espace réservé du contenu 5">
            <a:extLst>
              <a:ext uri="{FF2B5EF4-FFF2-40B4-BE49-F238E27FC236}">
                <a16:creationId xmlns:a16="http://schemas.microsoft.com/office/drawing/2014/main" id="{B5AB4CCE-CC98-F37B-7826-8246062E5D18}"/>
              </a:ext>
            </a:extLst>
          </p:cNvPr>
          <p:cNvPicPr>
            <a:picLocks noGrp="1" noChangeAspect="1"/>
          </p:cNvPicPr>
          <p:nvPr>
            <p:ph idx="1"/>
          </p:nvPr>
        </p:nvPicPr>
        <p:blipFill>
          <a:blip r:embed="rId2"/>
          <a:stretch>
            <a:fillRect/>
          </a:stretch>
        </p:blipFill>
        <p:spPr>
          <a:xfrm>
            <a:off x="2778863" y="1690688"/>
            <a:ext cx="8843041" cy="4351338"/>
          </a:xfrm>
          <a:prstGeom prst="rect">
            <a:avLst/>
          </a:prstGeom>
        </p:spPr>
      </p:pic>
      <p:sp>
        <p:nvSpPr>
          <p:cNvPr id="8" name="ZoneTexte 7">
            <a:extLst>
              <a:ext uri="{FF2B5EF4-FFF2-40B4-BE49-F238E27FC236}">
                <a16:creationId xmlns:a16="http://schemas.microsoft.com/office/drawing/2014/main" id="{8212AE7D-7324-E41C-91DF-C9AAFBF55A1C}"/>
              </a:ext>
            </a:extLst>
          </p:cNvPr>
          <p:cNvSpPr txBox="1"/>
          <p:nvPr/>
        </p:nvSpPr>
        <p:spPr>
          <a:xfrm>
            <a:off x="3683453" y="6198055"/>
            <a:ext cx="6098720" cy="369332"/>
          </a:xfrm>
          <a:prstGeom prst="rect">
            <a:avLst/>
          </a:prstGeom>
          <a:noFill/>
        </p:spPr>
        <p:txBody>
          <a:bodyPr wrap="square">
            <a:spAutoFit/>
          </a:bodyPr>
          <a:lstStyle/>
          <a:p>
            <a:r>
              <a:rPr lang="fr-FR" dirty="0"/>
              <a:t>https://lumeninside.fr/efficacite-energetique-des-led/</a:t>
            </a:r>
          </a:p>
        </p:txBody>
      </p:sp>
      <p:sp>
        <p:nvSpPr>
          <p:cNvPr id="9" name="ZoneTexte 8">
            <a:extLst>
              <a:ext uri="{FF2B5EF4-FFF2-40B4-BE49-F238E27FC236}">
                <a16:creationId xmlns:a16="http://schemas.microsoft.com/office/drawing/2014/main" id="{3C123016-3214-C28E-330B-DF86A35C9A9E}"/>
              </a:ext>
            </a:extLst>
          </p:cNvPr>
          <p:cNvSpPr txBox="1"/>
          <p:nvPr/>
        </p:nvSpPr>
        <p:spPr>
          <a:xfrm>
            <a:off x="3175140" y="1846717"/>
            <a:ext cx="1016625" cy="923330"/>
          </a:xfrm>
          <a:prstGeom prst="rect">
            <a:avLst/>
          </a:prstGeom>
          <a:noFill/>
        </p:spPr>
        <p:txBody>
          <a:bodyPr wrap="none" rtlCol="0">
            <a:spAutoFit/>
          </a:bodyPr>
          <a:lstStyle/>
          <a:p>
            <a:r>
              <a:rPr lang="fr-FR" dirty="0"/>
              <a:t>If=60mA</a:t>
            </a:r>
          </a:p>
          <a:p>
            <a:r>
              <a:rPr lang="fr-FR" dirty="0"/>
              <a:t>Vf=3V</a:t>
            </a:r>
          </a:p>
          <a:p>
            <a:r>
              <a:rPr lang="el-GR" dirty="0"/>
              <a:t>Φ</a:t>
            </a:r>
            <a:r>
              <a:rPr lang="fr-FR" dirty="0"/>
              <a:t>=24lm</a:t>
            </a:r>
          </a:p>
        </p:txBody>
      </p:sp>
      <p:pic>
        <p:nvPicPr>
          <p:cNvPr id="11" name="Image 10">
            <a:extLst>
              <a:ext uri="{FF2B5EF4-FFF2-40B4-BE49-F238E27FC236}">
                <a16:creationId xmlns:a16="http://schemas.microsoft.com/office/drawing/2014/main" id="{18C455AA-0E89-3BBB-20FF-7489070E6FB5}"/>
              </a:ext>
            </a:extLst>
          </p:cNvPr>
          <p:cNvPicPr>
            <a:picLocks noChangeAspect="1"/>
          </p:cNvPicPr>
          <p:nvPr/>
        </p:nvPicPr>
        <p:blipFill>
          <a:blip r:embed="rId3"/>
          <a:stretch>
            <a:fillRect/>
          </a:stretch>
        </p:blipFill>
        <p:spPr>
          <a:xfrm>
            <a:off x="56975" y="4590897"/>
            <a:ext cx="3503114" cy="2058079"/>
          </a:xfrm>
          <a:prstGeom prst="rect">
            <a:avLst/>
          </a:prstGeom>
        </p:spPr>
      </p:pic>
    </p:spTree>
    <p:extLst>
      <p:ext uri="{BB962C8B-B14F-4D97-AF65-F5344CB8AC3E}">
        <p14:creationId xmlns:p14="http://schemas.microsoft.com/office/powerpoint/2010/main" val="35317735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A1AF43-FB1F-BD75-1819-A16DDDD6DED8}"/>
              </a:ext>
            </a:extLst>
          </p:cNvPr>
          <p:cNvSpPr>
            <a:spLocks noGrp="1"/>
          </p:cNvSpPr>
          <p:nvPr>
            <p:ph type="title"/>
          </p:nvPr>
        </p:nvSpPr>
        <p:spPr/>
        <p:txBody>
          <a:bodyPr/>
          <a:lstStyle/>
          <a:p>
            <a:r>
              <a:rPr lang="fr-FR" dirty="0" err="1"/>
              <a:t>Led</a:t>
            </a:r>
            <a:r>
              <a:rPr lang="fr-FR" dirty="0"/>
              <a:t> COB ou SMD</a:t>
            </a:r>
          </a:p>
        </p:txBody>
      </p:sp>
      <p:pic>
        <p:nvPicPr>
          <p:cNvPr id="5" name="Espace réservé du contenu 4">
            <a:extLst>
              <a:ext uri="{FF2B5EF4-FFF2-40B4-BE49-F238E27FC236}">
                <a16:creationId xmlns:a16="http://schemas.microsoft.com/office/drawing/2014/main" id="{CF2CC152-92BB-09EC-D2F1-3223B263490F}"/>
              </a:ext>
            </a:extLst>
          </p:cNvPr>
          <p:cNvPicPr>
            <a:picLocks noGrp="1" noChangeAspect="1"/>
          </p:cNvPicPr>
          <p:nvPr>
            <p:ph idx="1"/>
          </p:nvPr>
        </p:nvPicPr>
        <p:blipFill>
          <a:blip r:embed="rId4"/>
          <a:stretch>
            <a:fillRect/>
          </a:stretch>
        </p:blipFill>
        <p:spPr>
          <a:xfrm>
            <a:off x="583883" y="1388043"/>
            <a:ext cx="5305263" cy="1258876"/>
          </a:xfrm>
          <a:prstGeom prst="rect">
            <a:avLst/>
          </a:prstGeom>
        </p:spPr>
      </p:pic>
      <p:pic>
        <p:nvPicPr>
          <p:cNvPr id="6" name="led_cob">
            <a:hlinkClick r:id="" action="ppaction://media"/>
            <a:extLst>
              <a:ext uri="{FF2B5EF4-FFF2-40B4-BE49-F238E27FC236}">
                <a16:creationId xmlns:a16="http://schemas.microsoft.com/office/drawing/2014/main" id="{E6F3F131-22E7-C886-47FB-5BBD5F5DAFD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5725" y="2743200"/>
            <a:ext cx="7315200" cy="4114800"/>
          </a:xfrm>
          <a:prstGeom prst="rect">
            <a:avLst/>
          </a:prstGeom>
        </p:spPr>
      </p:pic>
      <p:sp>
        <p:nvSpPr>
          <p:cNvPr id="8" name="ZoneTexte 7">
            <a:extLst>
              <a:ext uri="{FF2B5EF4-FFF2-40B4-BE49-F238E27FC236}">
                <a16:creationId xmlns:a16="http://schemas.microsoft.com/office/drawing/2014/main" id="{E9BC5BD4-3DF7-D9CE-33C8-724BEFE53198}"/>
              </a:ext>
            </a:extLst>
          </p:cNvPr>
          <p:cNvSpPr txBox="1"/>
          <p:nvPr/>
        </p:nvSpPr>
        <p:spPr>
          <a:xfrm>
            <a:off x="2340077" y="1321356"/>
            <a:ext cx="9517627" cy="369332"/>
          </a:xfrm>
          <a:prstGeom prst="rect">
            <a:avLst/>
          </a:prstGeom>
          <a:noFill/>
        </p:spPr>
        <p:txBody>
          <a:bodyPr wrap="square">
            <a:spAutoFit/>
          </a:bodyPr>
          <a:lstStyle/>
          <a:p>
            <a:r>
              <a:rPr lang="fr-FR" dirty="0">
                <a:hlinkClick r:id="rId6"/>
              </a:rPr>
              <a:t>https://www.signliteled.com/fr/difference-between-smd-led-and-cob-led-which-is-better/</a:t>
            </a:r>
            <a:r>
              <a:rPr lang="fr-FR" dirty="0"/>
              <a:t> </a:t>
            </a:r>
          </a:p>
        </p:txBody>
      </p:sp>
    </p:spTree>
    <p:extLst>
      <p:ext uri="{BB962C8B-B14F-4D97-AF65-F5344CB8AC3E}">
        <p14:creationId xmlns:p14="http://schemas.microsoft.com/office/powerpoint/2010/main" val="316646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8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BBAB55-779C-74F0-AD91-B046CF9DC0F0}"/>
              </a:ext>
            </a:extLst>
          </p:cNvPr>
          <p:cNvSpPr>
            <a:spLocks noGrp="1"/>
          </p:cNvSpPr>
          <p:nvPr>
            <p:ph type="title"/>
          </p:nvPr>
        </p:nvSpPr>
        <p:spPr/>
        <p:txBody>
          <a:bodyPr/>
          <a:lstStyle/>
          <a:p>
            <a:r>
              <a:rPr lang="fr-FR" dirty="0"/>
              <a:t>Durée de vie des </a:t>
            </a:r>
            <a:r>
              <a:rPr lang="fr-FR" dirty="0" err="1"/>
              <a:t>LEDs</a:t>
            </a:r>
            <a:r>
              <a:rPr lang="fr-FR" dirty="0"/>
              <a:t> : refroidissement</a:t>
            </a:r>
          </a:p>
        </p:txBody>
      </p:sp>
      <p:pic>
        <p:nvPicPr>
          <p:cNvPr id="5" name="Espace réservé du contenu 4">
            <a:extLst>
              <a:ext uri="{FF2B5EF4-FFF2-40B4-BE49-F238E27FC236}">
                <a16:creationId xmlns:a16="http://schemas.microsoft.com/office/drawing/2014/main" id="{8533A95A-C4BA-D78A-CF5F-92519E724E12}"/>
              </a:ext>
            </a:extLst>
          </p:cNvPr>
          <p:cNvPicPr>
            <a:picLocks noGrp="1" noChangeAspect="1"/>
          </p:cNvPicPr>
          <p:nvPr>
            <p:ph idx="1"/>
          </p:nvPr>
        </p:nvPicPr>
        <p:blipFill>
          <a:blip r:embed="rId2"/>
          <a:stretch>
            <a:fillRect/>
          </a:stretch>
        </p:blipFill>
        <p:spPr>
          <a:xfrm>
            <a:off x="3185706" y="2119844"/>
            <a:ext cx="5820587" cy="3762900"/>
          </a:xfrm>
          <a:prstGeom prst="rect">
            <a:avLst/>
          </a:prstGeom>
        </p:spPr>
      </p:pic>
    </p:spTree>
    <p:extLst>
      <p:ext uri="{BB962C8B-B14F-4D97-AF65-F5344CB8AC3E}">
        <p14:creationId xmlns:p14="http://schemas.microsoft.com/office/powerpoint/2010/main" val="24596617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5F2A77-CC8E-396A-F2CB-75EF60D5D1FF}"/>
              </a:ext>
            </a:extLst>
          </p:cNvPr>
          <p:cNvSpPr>
            <a:spLocks noGrp="1"/>
          </p:cNvSpPr>
          <p:nvPr>
            <p:ph type="title"/>
          </p:nvPr>
        </p:nvSpPr>
        <p:spPr/>
        <p:txBody>
          <a:bodyPr/>
          <a:lstStyle/>
          <a:p>
            <a:r>
              <a:rPr lang="fr-FR" dirty="0"/>
              <a:t>Les lentilles : de gros </a:t>
            </a:r>
            <a:r>
              <a:rPr lang="fr-FR" dirty="0" err="1"/>
              <a:t>progrés</a:t>
            </a:r>
            <a:endParaRPr lang="fr-FR" dirty="0"/>
          </a:p>
        </p:txBody>
      </p:sp>
      <p:pic>
        <p:nvPicPr>
          <p:cNvPr id="5" name="Espace réservé du contenu 4">
            <a:extLst>
              <a:ext uri="{FF2B5EF4-FFF2-40B4-BE49-F238E27FC236}">
                <a16:creationId xmlns:a16="http://schemas.microsoft.com/office/drawing/2014/main" id="{ECBB2693-49DC-6542-BF05-394D553A9D72}"/>
              </a:ext>
            </a:extLst>
          </p:cNvPr>
          <p:cNvPicPr>
            <a:picLocks noGrp="1" noChangeAspect="1"/>
          </p:cNvPicPr>
          <p:nvPr>
            <p:ph idx="1"/>
          </p:nvPr>
        </p:nvPicPr>
        <p:blipFill>
          <a:blip r:embed="rId2"/>
          <a:stretch>
            <a:fillRect/>
          </a:stretch>
        </p:blipFill>
        <p:spPr>
          <a:xfrm>
            <a:off x="1360775" y="1885915"/>
            <a:ext cx="4064436" cy="4351338"/>
          </a:xfrm>
          <a:prstGeom prst="rect">
            <a:avLst/>
          </a:prstGeom>
        </p:spPr>
      </p:pic>
      <p:sp>
        <p:nvSpPr>
          <p:cNvPr id="7" name="ZoneTexte 6">
            <a:extLst>
              <a:ext uri="{FF2B5EF4-FFF2-40B4-BE49-F238E27FC236}">
                <a16:creationId xmlns:a16="http://schemas.microsoft.com/office/drawing/2014/main" id="{BEEA0D07-034F-691D-4799-ACAECDBE1A7B}"/>
              </a:ext>
            </a:extLst>
          </p:cNvPr>
          <p:cNvSpPr txBox="1"/>
          <p:nvPr/>
        </p:nvSpPr>
        <p:spPr>
          <a:xfrm>
            <a:off x="9084170" y="818119"/>
            <a:ext cx="2714540" cy="369332"/>
          </a:xfrm>
          <a:prstGeom prst="rect">
            <a:avLst/>
          </a:prstGeom>
          <a:noFill/>
        </p:spPr>
        <p:txBody>
          <a:bodyPr wrap="square">
            <a:spAutoFit/>
          </a:bodyPr>
          <a:lstStyle/>
          <a:p>
            <a:r>
              <a:rPr lang="fr-FR" dirty="0"/>
              <a:t>p80</a:t>
            </a:r>
          </a:p>
        </p:txBody>
      </p:sp>
      <p:sp>
        <p:nvSpPr>
          <p:cNvPr id="8" name="ZoneTexte 7">
            <a:extLst>
              <a:ext uri="{FF2B5EF4-FFF2-40B4-BE49-F238E27FC236}">
                <a16:creationId xmlns:a16="http://schemas.microsoft.com/office/drawing/2014/main" id="{385C00E2-26F8-B56B-61D6-0906185AD078}"/>
              </a:ext>
            </a:extLst>
          </p:cNvPr>
          <p:cNvSpPr txBox="1"/>
          <p:nvPr/>
        </p:nvSpPr>
        <p:spPr>
          <a:xfrm>
            <a:off x="8976015" y="499289"/>
            <a:ext cx="2567056" cy="369332"/>
          </a:xfrm>
          <a:prstGeom prst="rect">
            <a:avLst/>
          </a:prstGeom>
          <a:noFill/>
        </p:spPr>
        <p:txBody>
          <a:bodyPr wrap="square">
            <a:spAutoFit/>
          </a:bodyPr>
          <a:lstStyle/>
          <a:p>
            <a:r>
              <a:rPr lang="fr-FR" dirty="0"/>
              <a:t>Lichthandbuch.pdf</a:t>
            </a:r>
          </a:p>
        </p:txBody>
      </p:sp>
      <p:pic>
        <p:nvPicPr>
          <p:cNvPr id="10" name="Image 9">
            <a:extLst>
              <a:ext uri="{FF2B5EF4-FFF2-40B4-BE49-F238E27FC236}">
                <a16:creationId xmlns:a16="http://schemas.microsoft.com/office/drawing/2014/main" id="{0F49A2E0-715E-791E-5AE4-60684D2BD861}"/>
              </a:ext>
            </a:extLst>
          </p:cNvPr>
          <p:cNvPicPr>
            <a:picLocks noChangeAspect="1"/>
          </p:cNvPicPr>
          <p:nvPr/>
        </p:nvPicPr>
        <p:blipFill>
          <a:blip r:embed="rId3"/>
          <a:stretch>
            <a:fillRect/>
          </a:stretch>
        </p:blipFill>
        <p:spPr>
          <a:xfrm>
            <a:off x="6233652" y="1399007"/>
            <a:ext cx="4955458" cy="5893557"/>
          </a:xfrm>
          <a:prstGeom prst="rect">
            <a:avLst/>
          </a:prstGeom>
        </p:spPr>
      </p:pic>
    </p:spTree>
    <p:extLst>
      <p:ext uri="{BB962C8B-B14F-4D97-AF65-F5344CB8AC3E}">
        <p14:creationId xmlns:p14="http://schemas.microsoft.com/office/powerpoint/2010/main" val="842055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7FFAC3-298E-3BEA-F7E5-CD3903288E8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D51ABE1-893A-E908-D5DA-B67A047C150C}"/>
              </a:ext>
            </a:extLst>
          </p:cNvPr>
          <p:cNvSpPr>
            <a:spLocks noGrp="1"/>
          </p:cNvSpPr>
          <p:nvPr>
            <p:ph idx="1"/>
          </p:nvPr>
        </p:nvSpPr>
        <p:spPr/>
        <p:txBody>
          <a:bodyPr/>
          <a:lstStyle/>
          <a:p>
            <a:pPr marL="0" indent="0">
              <a:buNone/>
            </a:pPr>
            <a:r>
              <a:rPr lang="fr-FR" dirty="0"/>
              <a:t>• Salles de classe et bureaux : 300 lux </a:t>
            </a:r>
          </a:p>
          <a:p>
            <a:pPr marL="0" indent="0">
              <a:buNone/>
            </a:pPr>
            <a:r>
              <a:rPr lang="fr-FR" dirty="0"/>
              <a:t>• Salle polyvalente : 300 lux</a:t>
            </a:r>
          </a:p>
          <a:p>
            <a:pPr marL="0" indent="0">
              <a:buNone/>
            </a:pPr>
            <a:r>
              <a:rPr lang="fr-FR" dirty="0"/>
              <a:t>• Salle de restauration : 200 lux </a:t>
            </a:r>
          </a:p>
          <a:p>
            <a:pPr marL="0" indent="0">
              <a:buNone/>
            </a:pPr>
            <a:r>
              <a:rPr lang="fr-FR" dirty="0"/>
              <a:t>• Hall d’accueil et préau : 100 lux </a:t>
            </a:r>
          </a:p>
          <a:p>
            <a:pPr marL="0" indent="0">
              <a:buNone/>
            </a:pPr>
            <a:r>
              <a:rPr lang="fr-FR" dirty="0"/>
              <a:t>• Sanitaires : 120 lux </a:t>
            </a:r>
          </a:p>
          <a:p>
            <a:pPr marL="0" indent="0">
              <a:buNone/>
            </a:pPr>
            <a:r>
              <a:rPr lang="fr-FR" dirty="0"/>
              <a:t>• Circulations : 100 lux</a:t>
            </a:r>
          </a:p>
        </p:txBody>
      </p:sp>
    </p:spTree>
    <p:extLst>
      <p:ext uri="{BB962C8B-B14F-4D97-AF65-F5344CB8AC3E}">
        <p14:creationId xmlns:p14="http://schemas.microsoft.com/office/powerpoint/2010/main" val="4064458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F4DD6-3DC4-382E-5E9E-7B9476648702}"/>
              </a:ext>
            </a:extLst>
          </p:cNvPr>
          <p:cNvSpPr>
            <a:spLocks noGrp="1"/>
          </p:cNvSpPr>
          <p:nvPr>
            <p:ph type="title"/>
          </p:nvPr>
        </p:nvSpPr>
        <p:spPr/>
        <p:txBody>
          <a:bodyPr/>
          <a:lstStyle/>
          <a:p>
            <a:r>
              <a:rPr lang="fr-FR" dirty="0" err="1"/>
              <a:t>Dimmer</a:t>
            </a:r>
            <a:r>
              <a:rPr lang="fr-FR" dirty="0"/>
              <a:t> ?</a:t>
            </a:r>
          </a:p>
        </p:txBody>
      </p:sp>
      <p:sp>
        <p:nvSpPr>
          <p:cNvPr id="3" name="Espace réservé du contenu 2">
            <a:extLst>
              <a:ext uri="{FF2B5EF4-FFF2-40B4-BE49-F238E27FC236}">
                <a16:creationId xmlns:a16="http://schemas.microsoft.com/office/drawing/2014/main" id="{D4AF8F4E-68DD-8892-C11A-91098481693C}"/>
              </a:ext>
            </a:extLst>
          </p:cNvPr>
          <p:cNvSpPr>
            <a:spLocks noGrp="1"/>
          </p:cNvSpPr>
          <p:nvPr>
            <p:ph idx="1"/>
          </p:nvPr>
        </p:nvSpPr>
        <p:spPr>
          <a:xfrm>
            <a:off x="838200" y="2197356"/>
            <a:ext cx="10515600" cy="4351338"/>
          </a:xfrm>
        </p:spPr>
        <p:txBody>
          <a:bodyPr/>
          <a:lstStyle/>
          <a:p>
            <a:endParaRPr lang="fr-FR"/>
          </a:p>
        </p:txBody>
      </p:sp>
      <p:sp>
        <p:nvSpPr>
          <p:cNvPr id="5" name="ZoneTexte 4">
            <a:extLst>
              <a:ext uri="{FF2B5EF4-FFF2-40B4-BE49-F238E27FC236}">
                <a16:creationId xmlns:a16="http://schemas.microsoft.com/office/drawing/2014/main" id="{BABE7D7E-D111-9C40-296C-361BA31C2A97}"/>
              </a:ext>
            </a:extLst>
          </p:cNvPr>
          <p:cNvSpPr txBox="1"/>
          <p:nvPr/>
        </p:nvSpPr>
        <p:spPr>
          <a:xfrm>
            <a:off x="766915" y="1629236"/>
            <a:ext cx="10515599" cy="369332"/>
          </a:xfrm>
          <a:prstGeom prst="rect">
            <a:avLst/>
          </a:prstGeom>
          <a:noFill/>
        </p:spPr>
        <p:txBody>
          <a:bodyPr wrap="square">
            <a:spAutoFit/>
          </a:bodyPr>
          <a:lstStyle/>
          <a:p>
            <a:r>
              <a:rPr lang="fr-FR" dirty="0">
                <a:hlinkClick r:id="rId2"/>
              </a:rPr>
              <a:t>https://www.superlightingled.com/blog/a-quick-and-deep-understanding-of-triac-dimmer-dimming/</a:t>
            </a:r>
            <a:r>
              <a:rPr lang="fr-FR" dirty="0"/>
              <a:t> </a:t>
            </a:r>
          </a:p>
        </p:txBody>
      </p:sp>
    </p:spTree>
    <p:extLst>
      <p:ext uri="{BB962C8B-B14F-4D97-AF65-F5344CB8AC3E}">
        <p14:creationId xmlns:p14="http://schemas.microsoft.com/office/powerpoint/2010/main" val="8802627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C6C4C5-7F5F-61DD-6A95-98F611200D92}"/>
              </a:ext>
            </a:extLst>
          </p:cNvPr>
          <p:cNvSpPr>
            <a:spLocks noGrp="1"/>
          </p:cNvSpPr>
          <p:nvPr>
            <p:ph type="title"/>
          </p:nvPr>
        </p:nvSpPr>
        <p:spPr/>
        <p:txBody>
          <a:bodyPr/>
          <a:lstStyle/>
          <a:p>
            <a:r>
              <a:rPr lang="fr-FR" dirty="0"/>
              <a:t>Dim-to-warm</a:t>
            </a:r>
          </a:p>
        </p:txBody>
      </p:sp>
      <p:sp>
        <p:nvSpPr>
          <p:cNvPr id="3" name="Espace réservé du contenu 2">
            <a:extLst>
              <a:ext uri="{FF2B5EF4-FFF2-40B4-BE49-F238E27FC236}">
                <a16:creationId xmlns:a16="http://schemas.microsoft.com/office/drawing/2014/main" id="{72FB6F15-6A39-5FAC-1A9C-33F833681620}"/>
              </a:ext>
            </a:extLst>
          </p:cNvPr>
          <p:cNvSpPr>
            <a:spLocks noGrp="1"/>
          </p:cNvSpPr>
          <p:nvPr>
            <p:ph idx="1"/>
          </p:nvPr>
        </p:nvSpPr>
        <p:spPr/>
        <p:txBody>
          <a:bodyPr/>
          <a:lstStyle/>
          <a:p>
            <a:endParaRPr lang="fr-FR" dirty="0"/>
          </a:p>
        </p:txBody>
      </p:sp>
      <p:sp>
        <p:nvSpPr>
          <p:cNvPr id="5" name="ZoneTexte 4">
            <a:extLst>
              <a:ext uri="{FF2B5EF4-FFF2-40B4-BE49-F238E27FC236}">
                <a16:creationId xmlns:a16="http://schemas.microsoft.com/office/drawing/2014/main" id="{C53492B1-0E0B-2EA4-61C2-236560B0A066}"/>
              </a:ext>
            </a:extLst>
          </p:cNvPr>
          <p:cNvSpPr txBox="1"/>
          <p:nvPr/>
        </p:nvSpPr>
        <p:spPr>
          <a:xfrm>
            <a:off x="2979174" y="2717191"/>
            <a:ext cx="7836310" cy="369332"/>
          </a:xfrm>
          <a:prstGeom prst="rect">
            <a:avLst/>
          </a:prstGeom>
          <a:noFill/>
        </p:spPr>
        <p:txBody>
          <a:bodyPr wrap="square">
            <a:spAutoFit/>
          </a:bodyPr>
          <a:lstStyle/>
          <a:p>
            <a:r>
              <a:rPr lang="fr-FR" dirty="0"/>
              <a:t>https://www.ledkia.com/blog/fr/de-leclairage-faible-a-leclairage-chaud/</a:t>
            </a:r>
          </a:p>
        </p:txBody>
      </p:sp>
      <p:sp>
        <p:nvSpPr>
          <p:cNvPr id="7" name="ZoneTexte 6">
            <a:extLst>
              <a:ext uri="{FF2B5EF4-FFF2-40B4-BE49-F238E27FC236}">
                <a16:creationId xmlns:a16="http://schemas.microsoft.com/office/drawing/2014/main" id="{92AE886B-3F19-E953-2B89-472B03A8948E}"/>
              </a:ext>
            </a:extLst>
          </p:cNvPr>
          <p:cNvSpPr txBox="1"/>
          <p:nvPr/>
        </p:nvSpPr>
        <p:spPr>
          <a:xfrm>
            <a:off x="3047999" y="3108293"/>
            <a:ext cx="6990735" cy="369332"/>
          </a:xfrm>
          <a:prstGeom prst="rect">
            <a:avLst/>
          </a:prstGeom>
          <a:noFill/>
        </p:spPr>
        <p:txBody>
          <a:bodyPr wrap="square">
            <a:spAutoFit/>
          </a:bodyPr>
          <a:lstStyle/>
          <a:p>
            <a:r>
              <a:rPr lang="fr-FR" dirty="0"/>
              <a:t>https://essenledstrip.com/what-is-dim-to-warm-led-strip-light/</a:t>
            </a:r>
          </a:p>
        </p:txBody>
      </p:sp>
    </p:spTree>
    <p:extLst>
      <p:ext uri="{BB962C8B-B14F-4D97-AF65-F5344CB8AC3E}">
        <p14:creationId xmlns:p14="http://schemas.microsoft.com/office/powerpoint/2010/main" val="8905902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DD8442-229F-B19B-F27A-538172744AA1}"/>
              </a:ext>
            </a:extLst>
          </p:cNvPr>
          <p:cNvSpPr>
            <a:spLocks noGrp="1"/>
          </p:cNvSpPr>
          <p:nvPr>
            <p:ph type="title"/>
          </p:nvPr>
        </p:nvSpPr>
        <p:spPr/>
        <p:txBody>
          <a:bodyPr/>
          <a:lstStyle/>
          <a:p>
            <a:r>
              <a:rPr lang="fr-FR" dirty="0"/>
              <a:t>White </a:t>
            </a:r>
            <a:r>
              <a:rPr lang="fr-FR" dirty="0" err="1"/>
              <a:t>tunable</a:t>
            </a:r>
            <a:endParaRPr lang="fr-FR" dirty="0"/>
          </a:p>
        </p:txBody>
      </p:sp>
      <p:sp>
        <p:nvSpPr>
          <p:cNvPr id="3" name="Espace réservé du contenu 2">
            <a:extLst>
              <a:ext uri="{FF2B5EF4-FFF2-40B4-BE49-F238E27FC236}">
                <a16:creationId xmlns:a16="http://schemas.microsoft.com/office/drawing/2014/main" id="{EF4A5253-9288-EACB-BF1D-09275308400F}"/>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17256733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EDAA10-7A7B-BFAC-E472-7B8BB107F03F}"/>
              </a:ext>
            </a:extLst>
          </p:cNvPr>
          <p:cNvSpPr>
            <a:spLocks noGrp="1"/>
          </p:cNvSpPr>
          <p:nvPr>
            <p:ph type="title"/>
          </p:nvPr>
        </p:nvSpPr>
        <p:spPr/>
        <p:txBody>
          <a:bodyPr/>
          <a:lstStyle/>
          <a:p>
            <a:r>
              <a:rPr lang="fr-FR" dirty="0"/>
              <a:t>RGB</a:t>
            </a:r>
          </a:p>
        </p:txBody>
      </p:sp>
      <p:sp>
        <p:nvSpPr>
          <p:cNvPr id="3" name="Espace réservé du contenu 2">
            <a:extLst>
              <a:ext uri="{FF2B5EF4-FFF2-40B4-BE49-F238E27FC236}">
                <a16:creationId xmlns:a16="http://schemas.microsoft.com/office/drawing/2014/main" id="{DC344051-0644-E04B-72F2-9489BBBC6A86}"/>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33171825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8C1AC1-7F71-F04E-46A3-60D1DAD59136}"/>
              </a:ext>
            </a:extLst>
          </p:cNvPr>
          <p:cNvSpPr>
            <a:spLocks noGrp="1"/>
          </p:cNvSpPr>
          <p:nvPr>
            <p:ph type="title"/>
          </p:nvPr>
        </p:nvSpPr>
        <p:spPr/>
        <p:txBody>
          <a:bodyPr/>
          <a:lstStyle/>
          <a:p>
            <a:r>
              <a:rPr lang="fr-FR" dirty="0" err="1"/>
              <a:t>Led</a:t>
            </a:r>
            <a:r>
              <a:rPr lang="fr-FR" dirty="0"/>
              <a:t> 230 V </a:t>
            </a:r>
            <a:r>
              <a:rPr lang="fr-FR" dirty="0" err="1"/>
              <a:t>dimmable</a:t>
            </a:r>
            <a:r>
              <a:rPr lang="fr-FR" dirty="0"/>
              <a:t> ?</a:t>
            </a:r>
          </a:p>
        </p:txBody>
      </p:sp>
      <p:sp>
        <p:nvSpPr>
          <p:cNvPr id="3" name="Espace réservé du contenu 2">
            <a:extLst>
              <a:ext uri="{FF2B5EF4-FFF2-40B4-BE49-F238E27FC236}">
                <a16:creationId xmlns:a16="http://schemas.microsoft.com/office/drawing/2014/main" id="{A74F743E-0628-8D29-318A-D99E6BFAE063}"/>
              </a:ext>
            </a:extLst>
          </p:cNvPr>
          <p:cNvSpPr>
            <a:spLocks noGrp="1"/>
          </p:cNvSpPr>
          <p:nvPr>
            <p:ph idx="1"/>
          </p:nvPr>
        </p:nvSpPr>
        <p:spPr>
          <a:xfrm>
            <a:off x="838200" y="2552648"/>
            <a:ext cx="10515600" cy="4351338"/>
          </a:xfrm>
        </p:spPr>
        <p:txBody>
          <a:bodyPr/>
          <a:lstStyle/>
          <a:p>
            <a:endParaRPr lang="fr-FR"/>
          </a:p>
        </p:txBody>
      </p:sp>
      <p:sp>
        <p:nvSpPr>
          <p:cNvPr id="5" name="ZoneTexte 4">
            <a:extLst>
              <a:ext uri="{FF2B5EF4-FFF2-40B4-BE49-F238E27FC236}">
                <a16:creationId xmlns:a16="http://schemas.microsoft.com/office/drawing/2014/main" id="{5715BC47-5718-18E0-93B5-4393CD1C7F11}"/>
              </a:ext>
            </a:extLst>
          </p:cNvPr>
          <p:cNvSpPr txBox="1"/>
          <p:nvPr/>
        </p:nvSpPr>
        <p:spPr>
          <a:xfrm>
            <a:off x="1936955" y="1752336"/>
            <a:ext cx="6096000" cy="369332"/>
          </a:xfrm>
          <a:prstGeom prst="rect">
            <a:avLst/>
          </a:prstGeom>
          <a:noFill/>
        </p:spPr>
        <p:txBody>
          <a:bodyPr wrap="square">
            <a:spAutoFit/>
          </a:bodyPr>
          <a:lstStyle/>
          <a:p>
            <a:r>
              <a:rPr lang="fr-FR" dirty="0"/>
              <a:t>https://www.lampesdirect.fr/blog/eclairage-led-dimmable</a:t>
            </a:r>
          </a:p>
        </p:txBody>
      </p:sp>
    </p:spTree>
    <p:extLst>
      <p:ext uri="{BB962C8B-B14F-4D97-AF65-F5344CB8AC3E}">
        <p14:creationId xmlns:p14="http://schemas.microsoft.com/office/powerpoint/2010/main" val="1549436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8EF21C-1F6F-5EB5-528C-ECDA8EA11002}"/>
              </a:ext>
            </a:extLst>
          </p:cNvPr>
          <p:cNvSpPr>
            <a:spLocks noGrp="1"/>
          </p:cNvSpPr>
          <p:nvPr>
            <p:ph type="title"/>
          </p:nvPr>
        </p:nvSpPr>
        <p:spPr/>
        <p:txBody>
          <a:bodyPr/>
          <a:lstStyle/>
          <a:p>
            <a:r>
              <a:rPr lang="fr-FR" dirty="0" err="1"/>
              <a:t>Led</a:t>
            </a:r>
            <a:r>
              <a:rPr lang="fr-FR" dirty="0"/>
              <a:t> 12V, 24V ?</a:t>
            </a:r>
          </a:p>
        </p:txBody>
      </p:sp>
      <p:sp>
        <p:nvSpPr>
          <p:cNvPr id="3" name="Espace réservé du contenu 2">
            <a:extLst>
              <a:ext uri="{FF2B5EF4-FFF2-40B4-BE49-F238E27FC236}">
                <a16:creationId xmlns:a16="http://schemas.microsoft.com/office/drawing/2014/main" id="{B3401F59-75A4-67D7-11A7-C69669E60A4E}"/>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40370954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84412A-29E1-3F03-AD8D-29019BE5CE4B}"/>
              </a:ext>
            </a:extLst>
          </p:cNvPr>
          <p:cNvSpPr>
            <a:spLocks noGrp="1"/>
          </p:cNvSpPr>
          <p:nvPr>
            <p:ph type="title"/>
          </p:nvPr>
        </p:nvSpPr>
        <p:spPr/>
        <p:txBody>
          <a:bodyPr/>
          <a:lstStyle/>
          <a:p>
            <a:r>
              <a:rPr lang="fr-FR" dirty="0"/>
              <a:t>Quelle ambiance ?</a:t>
            </a:r>
          </a:p>
        </p:txBody>
      </p:sp>
      <p:sp>
        <p:nvSpPr>
          <p:cNvPr id="3" name="Espace réservé du contenu 2">
            <a:extLst>
              <a:ext uri="{FF2B5EF4-FFF2-40B4-BE49-F238E27FC236}">
                <a16:creationId xmlns:a16="http://schemas.microsoft.com/office/drawing/2014/main" id="{9DB07621-71F2-D03D-0F1B-C17401EB1ABD}"/>
              </a:ext>
            </a:extLst>
          </p:cNvPr>
          <p:cNvSpPr>
            <a:spLocks noGrp="1"/>
          </p:cNvSpPr>
          <p:nvPr>
            <p:ph idx="1"/>
          </p:nvPr>
        </p:nvSpPr>
        <p:spPr/>
        <p:txBody>
          <a:bodyPr/>
          <a:lstStyle/>
          <a:p>
            <a:r>
              <a:rPr lang="fr-FR" dirty="0"/>
              <a:t>https://www.lightzoomlumiere.fr/article/spectre-lumineux-visible-couleur-fascinante-des-lampes-led-diode-electroluminescente/</a:t>
            </a:r>
          </a:p>
        </p:txBody>
      </p:sp>
      <p:sp>
        <p:nvSpPr>
          <p:cNvPr id="5" name="ZoneTexte 4">
            <a:extLst>
              <a:ext uri="{FF2B5EF4-FFF2-40B4-BE49-F238E27FC236}">
                <a16:creationId xmlns:a16="http://schemas.microsoft.com/office/drawing/2014/main" id="{93D26A3B-6C07-13F3-3B18-B6B8A780EBC9}"/>
              </a:ext>
            </a:extLst>
          </p:cNvPr>
          <p:cNvSpPr txBox="1"/>
          <p:nvPr/>
        </p:nvSpPr>
        <p:spPr>
          <a:xfrm>
            <a:off x="3048000" y="3105835"/>
            <a:ext cx="6096000" cy="646331"/>
          </a:xfrm>
          <a:prstGeom prst="rect">
            <a:avLst/>
          </a:prstGeom>
          <a:noFill/>
        </p:spPr>
        <p:txBody>
          <a:bodyPr wrap="square">
            <a:spAutoFit/>
          </a:bodyPr>
          <a:lstStyle/>
          <a:p>
            <a:r>
              <a:rPr lang="fr-FR" dirty="0"/>
              <a:t>https://ledrhythm.com/fr/news/what-are-colors-led-lights-color-temperature.html</a:t>
            </a:r>
          </a:p>
        </p:txBody>
      </p:sp>
      <p:sp>
        <p:nvSpPr>
          <p:cNvPr id="7" name="ZoneTexte 6">
            <a:extLst>
              <a:ext uri="{FF2B5EF4-FFF2-40B4-BE49-F238E27FC236}">
                <a16:creationId xmlns:a16="http://schemas.microsoft.com/office/drawing/2014/main" id="{748E51FA-CD99-08D5-E66A-7A5747205A47}"/>
              </a:ext>
            </a:extLst>
          </p:cNvPr>
          <p:cNvSpPr txBox="1"/>
          <p:nvPr/>
        </p:nvSpPr>
        <p:spPr>
          <a:xfrm>
            <a:off x="1965960" y="4847710"/>
            <a:ext cx="6096000" cy="369332"/>
          </a:xfrm>
          <a:prstGeom prst="rect">
            <a:avLst/>
          </a:prstGeom>
          <a:noFill/>
        </p:spPr>
        <p:txBody>
          <a:bodyPr wrap="square">
            <a:spAutoFit/>
          </a:bodyPr>
          <a:lstStyle/>
          <a:p>
            <a:r>
              <a:rPr lang="fr-FR" dirty="0"/>
              <a:t>https://www.youtube.com/watch?v=yFC6itq9g5Q</a:t>
            </a:r>
          </a:p>
        </p:txBody>
      </p:sp>
    </p:spTree>
    <p:extLst>
      <p:ext uri="{BB962C8B-B14F-4D97-AF65-F5344CB8AC3E}">
        <p14:creationId xmlns:p14="http://schemas.microsoft.com/office/powerpoint/2010/main" val="4564244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BCDDA3-6D9F-3B6E-0986-70B19CCCFB0B}"/>
              </a:ext>
            </a:extLst>
          </p:cNvPr>
          <p:cNvSpPr>
            <a:spLocks noGrp="1"/>
          </p:cNvSpPr>
          <p:nvPr>
            <p:ph type="title"/>
          </p:nvPr>
        </p:nvSpPr>
        <p:spPr/>
        <p:txBody>
          <a:bodyPr/>
          <a:lstStyle/>
          <a:p>
            <a:r>
              <a:rPr lang="fr-FR" dirty="0"/>
              <a:t>Cas pratique</a:t>
            </a:r>
          </a:p>
        </p:txBody>
      </p:sp>
      <p:pic>
        <p:nvPicPr>
          <p:cNvPr id="8" name="Espace réservé du contenu 7">
            <a:extLst>
              <a:ext uri="{FF2B5EF4-FFF2-40B4-BE49-F238E27FC236}">
                <a16:creationId xmlns:a16="http://schemas.microsoft.com/office/drawing/2014/main" id="{94395756-CF9F-2581-1943-B7DC03EBD659}"/>
              </a:ext>
            </a:extLst>
          </p:cNvPr>
          <p:cNvPicPr>
            <a:picLocks noGrp="1" noChangeAspect="1"/>
          </p:cNvPicPr>
          <p:nvPr>
            <p:ph idx="1"/>
          </p:nvPr>
        </p:nvPicPr>
        <p:blipFill>
          <a:blip r:embed="rId2"/>
          <a:stretch>
            <a:fillRect/>
          </a:stretch>
        </p:blipFill>
        <p:spPr>
          <a:xfrm>
            <a:off x="3391595" y="2288253"/>
            <a:ext cx="3637570" cy="4351338"/>
          </a:xfrm>
          <a:prstGeom prst="rect">
            <a:avLst/>
          </a:prstGeom>
        </p:spPr>
      </p:pic>
      <p:sp>
        <p:nvSpPr>
          <p:cNvPr id="5" name="ZoneTexte 4">
            <a:extLst>
              <a:ext uri="{FF2B5EF4-FFF2-40B4-BE49-F238E27FC236}">
                <a16:creationId xmlns:a16="http://schemas.microsoft.com/office/drawing/2014/main" id="{BD51E8ED-857E-6889-0FCD-4A39F259CBE3}"/>
              </a:ext>
            </a:extLst>
          </p:cNvPr>
          <p:cNvSpPr txBox="1"/>
          <p:nvPr/>
        </p:nvSpPr>
        <p:spPr>
          <a:xfrm>
            <a:off x="1022555" y="1690688"/>
            <a:ext cx="6096000" cy="369332"/>
          </a:xfrm>
          <a:prstGeom prst="rect">
            <a:avLst/>
          </a:prstGeom>
          <a:noFill/>
        </p:spPr>
        <p:txBody>
          <a:bodyPr wrap="square">
            <a:spAutoFit/>
          </a:bodyPr>
          <a:lstStyle/>
          <a:p>
            <a:r>
              <a:rPr lang="fr-FR" dirty="0"/>
              <a:t>https://www.silamp.fr/</a:t>
            </a:r>
          </a:p>
        </p:txBody>
      </p:sp>
      <p:sp>
        <p:nvSpPr>
          <p:cNvPr id="6" name="ZoneTexte 5">
            <a:extLst>
              <a:ext uri="{FF2B5EF4-FFF2-40B4-BE49-F238E27FC236}">
                <a16:creationId xmlns:a16="http://schemas.microsoft.com/office/drawing/2014/main" id="{4293508B-83E4-BD43-E819-D48A77692E90}"/>
              </a:ext>
            </a:extLst>
          </p:cNvPr>
          <p:cNvSpPr txBox="1"/>
          <p:nvPr/>
        </p:nvSpPr>
        <p:spPr>
          <a:xfrm>
            <a:off x="7302910" y="1506022"/>
            <a:ext cx="4328651" cy="646331"/>
          </a:xfrm>
          <a:prstGeom prst="rect">
            <a:avLst/>
          </a:prstGeom>
          <a:noFill/>
        </p:spPr>
        <p:txBody>
          <a:bodyPr wrap="square">
            <a:spAutoFit/>
          </a:bodyPr>
          <a:lstStyle/>
          <a:p>
            <a:r>
              <a:rPr lang="fr-FR" dirty="0"/>
              <a:t>6395-Beleuchtung_franz_web.pdf</a:t>
            </a:r>
          </a:p>
          <a:p>
            <a:r>
              <a:rPr lang="fr-FR" dirty="0"/>
              <a:t>p125</a:t>
            </a:r>
          </a:p>
        </p:txBody>
      </p:sp>
    </p:spTree>
    <p:extLst>
      <p:ext uri="{BB962C8B-B14F-4D97-AF65-F5344CB8AC3E}">
        <p14:creationId xmlns:p14="http://schemas.microsoft.com/office/powerpoint/2010/main" val="123186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DEAAFC-FE1C-74A6-9F21-216C062D2A72}"/>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5ED9A76A-A1A6-7AC4-C785-31E10AA6A029}"/>
              </a:ext>
            </a:extLst>
          </p:cNvPr>
          <p:cNvPicPr>
            <a:picLocks noGrp="1" noChangeAspect="1"/>
          </p:cNvPicPr>
          <p:nvPr>
            <p:ph idx="1"/>
          </p:nvPr>
        </p:nvPicPr>
        <p:blipFill>
          <a:blip r:embed="rId2"/>
          <a:stretch>
            <a:fillRect/>
          </a:stretch>
        </p:blipFill>
        <p:spPr>
          <a:xfrm>
            <a:off x="2872787" y="1825625"/>
            <a:ext cx="6446426" cy="4351338"/>
          </a:xfrm>
          <a:prstGeom prst="rect">
            <a:avLst/>
          </a:prstGeom>
        </p:spPr>
      </p:pic>
    </p:spTree>
    <p:extLst>
      <p:ext uri="{BB962C8B-B14F-4D97-AF65-F5344CB8AC3E}">
        <p14:creationId xmlns:p14="http://schemas.microsoft.com/office/powerpoint/2010/main" val="23785806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D8679E-271B-46C6-05C4-A772690CEBB5}"/>
              </a:ext>
            </a:extLst>
          </p:cNvPr>
          <p:cNvSpPr>
            <a:spLocks noGrp="1"/>
          </p:cNvSpPr>
          <p:nvPr>
            <p:ph type="title"/>
          </p:nvPr>
        </p:nvSpPr>
        <p:spPr/>
        <p:txBody>
          <a:bodyPr/>
          <a:lstStyle/>
          <a:p>
            <a:r>
              <a:rPr lang="fr-FR" dirty="0"/>
              <a:t>DALI</a:t>
            </a:r>
          </a:p>
        </p:txBody>
      </p:sp>
      <p:pic>
        <p:nvPicPr>
          <p:cNvPr id="5" name="Espace réservé du contenu 4">
            <a:extLst>
              <a:ext uri="{FF2B5EF4-FFF2-40B4-BE49-F238E27FC236}">
                <a16:creationId xmlns:a16="http://schemas.microsoft.com/office/drawing/2014/main" id="{2DE61AF8-EB26-9578-B39C-71A6ACD39F38}"/>
              </a:ext>
            </a:extLst>
          </p:cNvPr>
          <p:cNvPicPr>
            <a:picLocks noGrp="1" noChangeAspect="1"/>
          </p:cNvPicPr>
          <p:nvPr>
            <p:ph idx="1"/>
          </p:nvPr>
        </p:nvPicPr>
        <p:blipFill>
          <a:blip r:embed="rId2"/>
          <a:stretch>
            <a:fillRect/>
          </a:stretch>
        </p:blipFill>
        <p:spPr>
          <a:xfrm>
            <a:off x="1594809" y="1829291"/>
            <a:ext cx="9002381" cy="4344006"/>
          </a:xfrm>
          <a:prstGeom prst="rect">
            <a:avLst/>
          </a:prstGeom>
        </p:spPr>
      </p:pic>
      <p:sp>
        <p:nvSpPr>
          <p:cNvPr id="7" name="ZoneTexte 6">
            <a:extLst>
              <a:ext uri="{FF2B5EF4-FFF2-40B4-BE49-F238E27FC236}">
                <a16:creationId xmlns:a16="http://schemas.microsoft.com/office/drawing/2014/main" id="{1E164E00-97DE-8A7A-2A00-91A38BDC2C17}"/>
              </a:ext>
            </a:extLst>
          </p:cNvPr>
          <p:cNvSpPr txBox="1"/>
          <p:nvPr/>
        </p:nvSpPr>
        <p:spPr>
          <a:xfrm>
            <a:off x="1483834" y="1321356"/>
            <a:ext cx="6094324" cy="369332"/>
          </a:xfrm>
          <a:prstGeom prst="rect">
            <a:avLst/>
          </a:prstGeom>
          <a:noFill/>
        </p:spPr>
        <p:txBody>
          <a:bodyPr wrap="square">
            <a:spAutoFit/>
          </a:bodyPr>
          <a:lstStyle/>
          <a:p>
            <a:r>
              <a:rPr lang="fr-FR" dirty="0"/>
              <a:t>https://www.isoled.shop/fr/wissen-dali</a:t>
            </a:r>
          </a:p>
        </p:txBody>
      </p:sp>
    </p:spTree>
    <p:extLst>
      <p:ext uri="{BB962C8B-B14F-4D97-AF65-F5344CB8AC3E}">
        <p14:creationId xmlns:p14="http://schemas.microsoft.com/office/powerpoint/2010/main" val="34682730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AE166F-EA6F-8DBC-4BA6-1EDCFA6FF95C}"/>
              </a:ext>
            </a:extLst>
          </p:cNvPr>
          <p:cNvSpPr>
            <a:spLocks noGrp="1"/>
          </p:cNvSpPr>
          <p:nvPr>
            <p:ph type="title"/>
          </p:nvPr>
        </p:nvSpPr>
        <p:spPr/>
        <p:txBody>
          <a:bodyPr/>
          <a:lstStyle/>
          <a:p>
            <a:r>
              <a:rPr lang="fr-FR" dirty="0" err="1"/>
              <a:t>Dimmable</a:t>
            </a:r>
            <a:endParaRPr lang="fr-FR" dirty="0"/>
          </a:p>
        </p:txBody>
      </p:sp>
      <p:pic>
        <p:nvPicPr>
          <p:cNvPr id="5" name="Espace réservé du contenu 4">
            <a:extLst>
              <a:ext uri="{FF2B5EF4-FFF2-40B4-BE49-F238E27FC236}">
                <a16:creationId xmlns:a16="http://schemas.microsoft.com/office/drawing/2014/main" id="{B824AFB3-A2F5-8226-0798-E2FEC794D81E}"/>
              </a:ext>
            </a:extLst>
          </p:cNvPr>
          <p:cNvPicPr>
            <a:picLocks noGrp="1" noChangeAspect="1"/>
          </p:cNvPicPr>
          <p:nvPr>
            <p:ph idx="1"/>
          </p:nvPr>
        </p:nvPicPr>
        <p:blipFill>
          <a:blip r:embed="rId2"/>
          <a:stretch>
            <a:fillRect/>
          </a:stretch>
        </p:blipFill>
        <p:spPr>
          <a:xfrm>
            <a:off x="1595351" y="1825625"/>
            <a:ext cx="9001297" cy="4351338"/>
          </a:xfrm>
          <a:prstGeom prst="rect">
            <a:avLst/>
          </a:prstGeom>
        </p:spPr>
      </p:pic>
    </p:spTree>
    <p:extLst>
      <p:ext uri="{BB962C8B-B14F-4D97-AF65-F5344CB8AC3E}">
        <p14:creationId xmlns:p14="http://schemas.microsoft.com/office/powerpoint/2010/main" val="34851599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6E36B1-28B9-AE9B-E771-C728E3B56969}"/>
              </a:ext>
            </a:extLst>
          </p:cNvPr>
          <p:cNvSpPr>
            <a:spLocks noGrp="1"/>
          </p:cNvSpPr>
          <p:nvPr>
            <p:ph type="title"/>
          </p:nvPr>
        </p:nvSpPr>
        <p:spPr/>
        <p:txBody>
          <a:bodyPr/>
          <a:lstStyle/>
          <a:p>
            <a:r>
              <a:rPr lang="fr-FR" dirty="0"/>
              <a:t>Température de couleurs</a:t>
            </a:r>
          </a:p>
        </p:txBody>
      </p:sp>
      <p:pic>
        <p:nvPicPr>
          <p:cNvPr id="5" name="Espace réservé du contenu 4">
            <a:extLst>
              <a:ext uri="{FF2B5EF4-FFF2-40B4-BE49-F238E27FC236}">
                <a16:creationId xmlns:a16="http://schemas.microsoft.com/office/drawing/2014/main" id="{B1929FF0-D1F9-897B-B3DA-B1ADC1A0B3C2}"/>
              </a:ext>
            </a:extLst>
          </p:cNvPr>
          <p:cNvPicPr>
            <a:picLocks noGrp="1" noChangeAspect="1"/>
          </p:cNvPicPr>
          <p:nvPr>
            <p:ph idx="1"/>
          </p:nvPr>
        </p:nvPicPr>
        <p:blipFill>
          <a:blip r:embed="rId2"/>
          <a:stretch>
            <a:fillRect/>
          </a:stretch>
        </p:blipFill>
        <p:spPr>
          <a:xfrm>
            <a:off x="113352" y="2549107"/>
            <a:ext cx="5388901" cy="3228695"/>
          </a:xfrm>
          <a:prstGeom prst="rect">
            <a:avLst/>
          </a:prstGeom>
        </p:spPr>
      </p:pic>
      <p:pic>
        <p:nvPicPr>
          <p:cNvPr id="7" name="Image 6">
            <a:extLst>
              <a:ext uri="{FF2B5EF4-FFF2-40B4-BE49-F238E27FC236}">
                <a16:creationId xmlns:a16="http://schemas.microsoft.com/office/drawing/2014/main" id="{D917858C-1957-8E49-4463-ACB83AFDFC29}"/>
              </a:ext>
            </a:extLst>
          </p:cNvPr>
          <p:cNvPicPr>
            <a:picLocks noChangeAspect="1"/>
          </p:cNvPicPr>
          <p:nvPr/>
        </p:nvPicPr>
        <p:blipFill>
          <a:blip r:embed="rId3"/>
          <a:stretch>
            <a:fillRect/>
          </a:stretch>
        </p:blipFill>
        <p:spPr>
          <a:xfrm>
            <a:off x="5553790" y="2642716"/>
            <a:ext cx="6524858" cy="3449677"/>
          </a:xfrm>
          <a:prstGeom prst="rect">
            <a:avLst/>
          </a:prstGeom>
        </p:spPr>
      </p:pic>
    </p:spTree>
    <p:extLst>
      <p:ext uri="{BB962C8B-B14F-4D97-AF65-F5344CB8AC3E}">
        <p14:creationId xmlns:p14="http://schemas.microsoft.com/office/powerpoint/2010/main" val="2717556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D602A6-CF8C-DC3A-88EE-D716E1480377}"/>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FAF45373-427B-B417-7F20-074CD2EDD911}"/>
              </a:ext>
            </a:extLst>
          </p:cNvPr>
          <p:cNvPicPr>
            <a:picLocks noGrp="1" noChangeAspect="1"/>
          </p:cNvPicPr>
          <p:nvPr>
            <p:ph idx="1"/>
          </p:nvPr>
        </p:nvPicPr>
        <p:blipFill>
          <a:blip r:embed="rId2"/>
          <a:stretch>
            <a:fillRect/>
          </a:stretch>
        </p:blipFill>
        <p:spPr>
          <a:xfrm>
            <a:off x="1584940" y="1825625"/>
            <a:ext cx="9022119" cy="4351338"/>
          </a:xfrm>
          <a:prstGeom prst="rect">
            <a:avLst/>
          </a:prstGeom>
        </p:spPr>
      </p:pic>
    </p:spTree>
    <p:extLst>
      <p:ext uri="{BB962C8B-B14F-4D97-AF65-F5344CB8AC3E}">
        <p14:creationId xmlns:p14="http://schemas.microsoft.com/office/powerpoint/2010/main" val="34510078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243457-E5AB-7065-3DD6-50A3F10151A9}"/>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EADA39D6-CECF-38BC-2669-08BB2747E0EF}"/>
              </a:ext>
            </a:extLst>
          </p:cNvPr>
          <p:cNvPicPr>
            <a:picLocks noGrp="1" noChangeAspect="1"/>
          </p:cNvPicPr>
          <p:nvPr>
            <p:ph idx="1"/>
          </p:nvPr>
        </p:nvPicPr>
        <p:blipFill>
          <a:blip r:embed="rId2"/>
          <a:stretch>
            <a:fillRect/>
          </a:stretch>
        </p:blipFill>
        <p:spPr>
          <a:xfrm>
            <a:off x="395749" y="1954308"/>
            <a:ext cx="6238520" cy="4351338"/>
          </a:xfrm>
          <a:prstGeom prst="rect">
            <a:avLst/>
          </a:prstGeom>
        </p:spPr>
      </p:pic>
    </p:spTree>
    <p:extLst>
      <p:ext uri="{BB962C8B-B14F-4D97-AF65-F5344CB8AC3E}">
        <p14:creationId xmlns:p14="http://schemas.microsoft.com/office/powerpoint/2010/main" val="15609767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FCEAEB-D345-33EA-AA7C-A4C9345BC1B3}"/>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73A2B390-C316-417D-65CC-511831005F25}"/>
              </a:ext>
            </a:extLst>
          </p:cNvPr>
          <p:cNvPicPr>
            <a:picLocks noGrp="1" noChangeAspect="1"/>
          </p:cNvPicPr>
          <p:nvPr>
            <p:ph idx="1"/>
          </p:nvPr>
        </p:nvPicPr>
        <p:blipFill>
          <a:blip r:embed="rId2"/>
          <a:stretch>
            <a:fillRect/>
          </a:stretch>
        </p:blipFill>
        <p:spPr>
          <a:xfrm>
            <a:off x="2385494" y="2519950"/>
            <a:ext cx="7421011" cy="2962688"/>
          </a:xfrm>
          <a:prstGeom prst="rect">
            <a:avLst/>
          </a:prstGeom>
        </p:spPr>
      </p:pic>
    </p:spTree>
    <p:extLst>
      <p:ext uri="{BB962C8B-B14F-4D97-AF65-F5344CB8AC3E}">
        <p14:creationId xmlns:p14="http://schemas.microsoft.com/office/powerpoint/2010/main" val="28419977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367D55-3ED6-9461-AAA7-7803CD974E8E}"/>
              </a:ext>
            </a:extLst>
          </p:cNvPr>
          <p:cNvSpPr>
            <a:spLocks noGrp="1"/>
          </p:cNvSpPr>
          <p:nvPr>
            <p:ph type="title"/>
          </p:nvPr>
        </p:nvSpPr>
        <p:spPr/>
        <p:txBody>
          <a:bodyPr/>
          <a:lstStyle/>
          <a:p>
            <a:endParaRPr lang="fr-FR"/>
          </a:p>
        </p:txBody>
      </p:sp>
      <p:pic>
        <p:nvPicPr>
          <p:cNvPr id="5" name="Espace réservé du contenu 4">
            <a:extLst>
              <a:ext uri="{FF2B5EF4-FFF2-40B4-BE49-F238E27FC236}">
                <a16:creationId xmlns:a16="http://schemas.microsoft.com/office/drawing/2014/main" id="{969186B3-6DF4-E131-4D79-170404012C50}"/>
              </a:ext>
            </a:extLst>
          </p:cNvPr>
          <p:cNvPicPr>
            <a:picLocks noGrp="1" noChangeAspect="1"/>
          </p:cNvPicPr>
          <p:nvPr>
            <p:ph idx="1"/>
          </p:nvPr>
        </p:nvPicPr>
        <p:blipFill>
          <a:blip r:embed="rId2"/>
          <a:stretch>
            <a:fillRect/>
          </a:stretch>
        </p:blipFill>
        <p:spPr>
          <a:xfrm>
            <a:off x="5383317" y="1875866"/>
            <a:ext cx="5806447" cy="4351338"/>
          </a:xfrm>
          <a:prstGeom prst="rect">
            <a:avLst/>
          </a:prstGeom>
        </p:spPr>
      </p:pic>
      <p:pic>
        <p:nvPicPr>
          <p:cNvPr id="7" name="Image 6">
            <a:extLst>
              <a:ext uri="{FF2B5EF4-FFF2-40B4-BE49-F238E27FC236}">
                <a16:creationId xmlns:a16="http://schemas.microsoft.com/office/drawing/2014/main" id="{80466481-7AED-783E-CAA9-E073C59906C6}"/>
              </a:ext>
            </a:extLst>
          </p:cNvPr>
          <p:cNvPicPr>
            <a:picLocks noChangeAspect="1"/>
          </p:cNvPicPr>
          <p:nvPr/>
        </p:nvPicPr>
        <p:blipFill>
          <a:blip r:embed="rId3"/>
          <a:stretch>
            <a:fillRect/>
          </a:stretch>
        </p:blipFill>
        <p:spPr>
          <a:xfrm>
            <a:off x="2534186" y="1904149"/>
            <a:ext cx="2849131" cy="3049702"/>
          </a:xfrm>
          <a:prstGeom prst="rect">
            <a:avLst/>
          </a:prstGeom>
        </p:spPr>
      </p:pic>
    </p:spTree>
    <p:extLst>
      <p:ext uri="{BB962C8B-B14F-4D97-AF65-F5344CB8AC3E}">
        <p14:creationId xmlns:p14="http://schemas.microsoft.com/office/powerpoint/2010/main" val="266873158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13718</TotalTime>
  <Words>1487</Words>
  <Application>Microsoft Office PowerPoint</Application>
  <PresentationFormat>Grand écran</PresentationFormat>
  <Paragraphs>169</Paragraphs>
  <Slides>57</Slides>
  <Notes>0</Notes>
  <HiddenSlides>0</HiddenSlides>
  <MMClips>8</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57</vt:i4>
      </vt:variant>
    </vt:vector>
  </HeadingPairs>
  <TitlesOfParts>
    <vt:vector size="64" baseType="lpstr">
      <vt:lpstr>Aptos</vt:lpstr>
      <vt:lpstr>Aptos Display</vt:lpstr>
      <vt:lpstr>Arial</vt:lpstr>
      <vt:lpstr>Cambria Math</vt:lpstr>
      <vt:lpstr>inherit</vt:lpstr>
      <vt:lpstr>Plus Jakarta Sans</vt:lpstr>
      <vt:lpstr>Thème Office</vt:lpstr>
      <vt:lpstr>Présentation PowerPoint</vt:lpstr>
      <vt:lpstr>La lumière est une onde électromagnétique</vt:lpstr>
      <vt:lpstr>L’œil humain</vt:lpstr>
      <vt:lpstr>La pupille : gérer la luminosité</vt:lpstr>
      <vt:lpstr>Le cristallin : la mise au point</vt:lpstr>
      <vt:lpstr>La tache aveugle (le nerf optique)</vt:lpstr>
      <vt:lpstr>La rétine : photo-recepteurs</vt:lpstr>
      <vt:lpstr>Rétine : cones et batonnets</vt:lpstr>
      <vt:lpstr>Sensibilité des différents cellules optiques</vt:lpstr>
      <vt:lpstr>Sensibilité globale de l’œil humain</vt:lpstr>
      <vt:lpstr>Lumière, énergie et perceptions</vt:lpstr>
      <vt:lpstr>Illusions optiques</vt:lpstr>
      <vt:lpstr>Illusions optiques</vt:lpstr>
      <vt:lpstr>Le cerveau est sensible aux contrastes et compense la perception des couleurs</vt:lpstr>
      <vt:lpstr>Photométrie : lumen, lux et candela</vt:lpstr>
      <vt:lpstr>Photométrie : compléments</vt:lpstr>
      <vt:lpstr>Exercices …</vt:lpstr>
      <vt:lpstr>Les formules</vt:lpstr>
      <vt:lpstr>Présentation PowerPoint</vt:lpstr>
      <vt:lpstr>Comparaison des lampes</vt:lpstr>
      <vt:lpstr>Quelques éléments de grandeurs</vt:lpstr>
      <vt:lpstr>Eclairement : lux</vt:lpstr>
      <vt:lpstr>Le phosphore et la fluorescence</vt:lpstr>
      <vt:lpstr>Tube néon</vt:lpstr>
      <vt:lpstr>Historique des LEDS</vt:lpstr>
      <vt:lpstr>Efficacité énergétique des lampes</vt:lpstr>
      <vt:lpstr>Les classes énergétiques</vt:lpstr>
      <vt:lpstr>Emission des corps noirs</vt:lpstr>
      <vt:lpstr>Température d’un corps noir</vt:lpstr>
      <vt:lpstr>Températures de couleur</vt:lpstr>
      <vt:lpstr>Diagramme de Kruithof</vt:lpstr>
      <vt:lpstr>Spectre de température et lampes</vt:lpstr>
      <vt:lpstr>Ampoules à led</vt:lpstr>
      <vt:lpstr>IRC : indice de rendu des couleurs </vt:lpstr>
      <vt:lpstr>Code couleur de l’ampoule : IRC + colorimétrie</vt:lpstr>
      <vt:lpstr>Led bleu et phospore : leds blanches</vt:lpstr>
      <vt:lpstr>Eclairage LED : principe de fonctionnement</vt:lpstr>
      <vt:lpstr>Led COB ou SMD</vt:lpstr>
      <vt:lpstr>Durée de vie des LEDs : refroidissement</vt:lpstr>
      <vt:lpstr>Les lentilles : de gros progrés</vt:lpstr>
      <vt:lpstr>Présentation PowerPoint</vt:lpstr>
      <vt:lpstr>Dimmer ?</vt:lpstr>
      <vt:lpstr>Dim-to-warm</vt:lpstr>
      <vt:lpstr>White tunable</vt:lpstr>
      <vt:lpstr>RGB</vt:lpstr>
      <vt:lpstr>Led 230 V dimmable ?</vt:lpstr>
      <vt:lpstr>Led 12V, 24V ?</vt:lpstr>
      <vt:lpstr>Quelle ambiance ?</vt:lpstr>
      <vt:lpstr>Cas pratique</vt:lpstr>
      <vt:lpstr>Présentation PowerPoint</vt:lpstr>
      <vt:lpstr>DALI</vt:lpstr>
      <vt:lpstr>Dimmable</vt:lpstr>
      <vt:lpstr>Température de couleurs</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Jean-Louis Salvat</dc:creator>
  <cp:lastModifiedBy>Jean-Louis Salvat</cp:lastModifiedBy>
  <cp:revision>18</cp:revision>
  <dcterms:created xsi:type="dcterms:W3CDTF">2026-03-31T04:42:10Z</dcterms:created>
  <dcterms:modified xsi:type="dcterms:W3CDTF">2026-04-13T12:14:50Z</dcterms:modified>
</cp:coreProperties>
</file>