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35" r:id="rId5"/>
    <p:sldId id="342" r:id="rId6"/>
    <p:sldId id="330" r:id="rId7"/>
    <p:sldId id="340" r:id="rId8"/>
    <p:sldId id="339" r:id="rId9"/>
    <p:sldId id="322" r:id="rId10"/>
    <p:sldId id="346" r:id="rId11"/>
    <p:sldId id="354" r:id="rId12"/>
    <p:sldId id="355" r:id="rId13"/>
    <p:sldId id="323" r:id="rId14"/>
    <p:sldId id="361" r:id="rId15"/>
  </p:sldIdLst>
  <p:sldSz cx="12192000" cy="6858000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D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E98099C-9586-4EEB-B96C-DB567B3E01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6BDDAB4-2827-455C-B871-B7314A8088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7CC30-9974-450A-AF97-B6854B330798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9A9297-61A9-4D56-8200-4AC3577D18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EF3411-F09B-42F2-A38E-93B63EBC39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ADE43-3400-4CF2-B942-32BFAB89CD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961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414A4-881E-490B-A0BB-FC69F0CFBC62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974850" y="273050"/>
            <a:ext cx="5153025" cy="2898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372533" y="3299221"/>
            <a:ext cx="8396329" cy="328621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3D096-E86A-490B-BD67-0093534E806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150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2386B8-3C7D-4887-AEEA-F029A8697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6D8D74-56C1-4498-893E-F5C256095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76FEF2-0A07-4A76-B4ED-7DEA56FD7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0BE43D-3848-44D7-A783-4DF0312E7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2CD72B-CD60-4222-9494-20F8C8CD9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83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77FBD6-C6DB-4918-9B33-92F1F093B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9915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 sz="3200"/>
            </a:lvl1pPr>
          </a:lstStyle>
          <a:p>
            <a:pPr marL="0" lvl="0" algn="ctr"/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93DD11-728F-41FB-B9F2-6161919CE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8560"/>
            <a:ext cx="10515600" cy="49984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6B9555-8124-481B-B714-F53D92AAE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96BA61-7853-4097-9194-251FE6B1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144C40-CA8A-4EF2-B5A4-9C39AB441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43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C3C08B-BEAE-44BA-BE6B-9C85E066B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05B9F9E-F3D8-462E-B214-A10DD197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B43C46-0EC7-4EDC-907E-439796598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3C790-131A-4E3C-B6DD-B155347A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99BDAA-16BB-4C7A-BBB2-02168B5F1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75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71D0E-10F0-4DA5-B74C-A6F125F6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028EDF-A734-401B-AB47-933DBA02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A7C8E8-4EBF-4A86-8F3E-217BDA4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4AB2B8D-AB6B-4636-9826-9F8221618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088637-1879-4621-B0CD-6D2078009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AABB1C-32F1-42F0-A8C5-EC58089AF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6698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BC399-A54F-46A7-867F-EFE304046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3B6764-1F41-45D9-BBF5-7486762AA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3591D4-03CA-492B-811B-3C1B93197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8D8FEC-D788-4438-9575-B2F6D9E127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173869-5E0A-41A3-9A7A-182EB4CB24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3B32C87-AC49-45D4-A9AC-4CD5B7BDF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79655AB-251E-4F40-9937-DE51C4B7C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CF89D2-3E2A-4D4D-AAFF-4F09AB73B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42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DE18B8-3F9D-4F6A-BBC2-D12C7F24A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CC15015-EEE2-43DA-961D-92E3EEC40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03F5F73-529F-45E5-B671-D304E2D8E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3FBAB0F-9A70-4C87-A212-9A5B2233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20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D79D580-9DE5-44DF-BCE3-17DF3184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1B8EA2-A881-4D5C-B83D-DE639E742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9B2111-2056-4309-AFB7-B9C5713F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349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02DDD-AAE3-4924-92FF-BDC6C313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B7CAE1-377F-4FCE-A33C-499EBE385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63308C-1B8D-4553-B611-70F0C7C41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DD09CE-2962-4CE2-B688-5752017F7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6252A7-8E4F-4B9E-9E78-5D98D1659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5A5E82-A9A7-41E3-AA25-3BAAF1FB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66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2D286-BF8F-4247-907B-27E1336EC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0079BE-A24A-483B-BAB4-1345A0866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B36CF23-19F4-48A9-9762-48371B164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C08DAF-D664-4FD3-8E9B-71856E15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0D64AC-D956-4B8B-9AFF-B9D35E222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9C40BD-7EE4-4083-B764-DC4DA68DF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358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6C2A49-CCD4-4E74-BB2F-E279CD875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C01C150-943A-46EC-A195-5D6D6EC3F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8AFD85-47CB-45F3-9723-08CC1D6DA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C89184-DA0A-4D16-AE21-D4D6D79FB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317F70-774D-4737-8BA8-FBE57850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46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5406522-4868-4D72-99D2-71BE05BA0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4F15EDA-2CFA-495B-9B65-3FFC94000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C9878-EC63-46E7-874C-07E9EDA7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66E1B-18D0-426F-ADB4-3CD95E9E7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F354E3-7D19-4DDE-BD13-F886B3F8A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33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AB68CC4-F1AB-4644-B4D9-EF3F5D918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100863-9309-4AC7-BFEA-221C124C5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435B19-27D5-4035-9F32-3103981C2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13C59-3F6F-4D94-8691-D729B8361FAF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088978-C547-4EE7-B008-86466A9BCE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CD45CC-C55F-4CFC-AA8E-D894838A3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EA85A-0942-4B67-9F2B-F541EC9080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00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playlist?list=PLCUpsr_gcSm0CFcLVgUmQWwUdk06D47i9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LyPxLJeHbj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3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5" Type="http://schemas.microsoft.com/office/2007/relationships/media" Target="../media/media4.mp4"/><Relationship Id="rId10" Type="http://schemas.openxmlformats.org/officeDocument/2006/relationships/image" Target="../media/image8.png"/><Relationship Id="rId4" Type="http://schemas.openxmlformats.org/officeDocument/2006/relationships/video" Target="../media/media3.mp4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6.mp4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video" Target="../media/media7.mp4"/><Relationship Id="rId11" Type="http://schemas.openxmlformats.org/officeDocument/2006/relationships/image" Target="../media/image12.png"/><Relationship Id="rId5" Type="http://schemas.microsoft.com/office/2007/relationships/media" Target="../media/media7.mp4"/><Relationship Id="rId10" Type="http://schemas.openxmlformats.org/officeDocument/2006/relationships/image" Target="../media/image11.png"/><Relationship Id="rId4" Type="http://schemas.openxmlformats.org/officeDocument/2006/relationships/video" Target="../media/media6.mp4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16.png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25.png"/><Relationship Id="rId7" Type="http://schemas.openxmlformats.org/officeDocument/2006/relationships/image" Target="../media/image8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9.mp4"/><Relationship Id="rId7" Type="http://schemas.openxmlformats.org/officeDocument/2006/relationships/image" Target="../media/image27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6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emf"/><Relationship Id="rId4" Type="http://schemas.openxmlformats.org/officeDocument/2006/relationships/video" Target="../media/media9.mp4"/><Relationship Id="rId9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png"/><Relationship Id="rId7" Type="http://schemas.openxmlformats.org/officeDocument/2006/relationships/image" Target="../media/image6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F617C9-85CB-BD35-82DD-B96A851BDA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Magnétisme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EA7A0B-76ED-03DB-EB49-6C1FD32281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BEF051-7B5E-E935-CCD0-1A77D9A44DE8}"/>
              </a:ext>
            </a:extLst>
          </p:cNvPr>
          <p:cNvSpPr txBox="1"/>
          <p:nvPr/>
        </p:nvSpPr>
        <p:spPr>
          <a:xfrm>
            <a:off x="1524000" y="5735637"/>
            <a:ext cx="944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https://www.youtube.com/playlist?list=PLCUpsr_gcSm0CFcLVgUmQWwUdk06D47i9</a:t>
            </a:r>
            <a:r>
              <a:rPr lang="fr-FR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CEAF83-1DB2-A531-5A79-100030DFF6E6}"/>
              </a:ext>
            </a:extLst>
          </p:cNvPr>
          <p:cNvSpPr txBox="1"/>
          <p:nvPr/>
        </p:nvSpPr>
        <p:spPr>
          <a:xfrm>
            <a:off x="1138686" y="5366305"/>
            <a:ext cx="220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quelques ressources :</a:t>
            </a:r>
          </a:p>
        </p:txBody>
      </p:sp>
    </p:spTree>
    <p:extLst>
      <p:ext uri="{BB962C8B-B14F-4D97-AF65-F5344CB8AC3E}">
        <p14:creationId xmlns:p14="http://schemas.microsoft.com/office/powerpoint/2010/main" val="15153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91766-7D88-7B5B-BF7C-294B0DD02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Histoire de l’électricité : première partie</a:t>
            </a:r>
          </a:p>
        </p:txBody>
      </p:sp>
      <p:pic>
        <p:nvPicPr>
          <p:cNvPr id="4" name="histoire elec_mini">
            <a:hlinkClick r:id="" action="ppaction://media"/>
            <a:extLst>
              <a:ext uri="{FF2B5EF4-FFF2-40B4-BE49-F238E27FC236}">
                <a16:creationId xmlns:a16="http://schemas.microsoft.com/office/drawing/2014/main" id="{BB0166A0-CF0B-0B5B-3778-1B4BFF20EED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38102" y="1652952"/>
            <a:ext cx="6993668" cy="3934095"/>
          </a:xfr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AC3685B-78B0-892F-999D-BDCABEBAA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30" y="2799895"/>
            <a:ext cx="4386338" cy="278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98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4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88A17F-DE4F-15BF-6457-FE1147380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Retour sur la pile de Volta : 1799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997116-46D7-219D-B873-0D87E2DB3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0608"/>
            <a:ext cx="6515665" cy="5677392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67DF8B73-3583-559B-153C-8C55CBE8B288}"/>
              </a:ext>
            </a:extLst>
          </p:cNvPr>
          <p:cNvSpPr/>
          <p:nvPr/>
        </p:nvSpPr>
        <p:spPr>
          <a:xfrm>
            <a:off x="6497097" y="4254442"/>
            <a:ext cx="1261898" cy="2389102"/>
          </a:xfrm>
          <a:custGeom>
            <a:avLst/>
            <a:gdLst>
              <a:gd name="connsiteX0" fmla="*/ 0 w 1261898"/>
              <a:gd name="connsiteY0" fmla="*/ 6059 h 2389102"/>
              <a:gd name="connsiteX1" fmla="*/ 673239 w 1261898"/>
              <a:gd name="connsiteY1" fmla="*/ 86446 h 2389102"/>
              <a:gd name="connsiteX2" fmla="*/ 1256044 w 1261898"/>
              <a:gd name="connsiteY2" fmla="*/ 608960 h 2389102"/>
              <a:gd name="connsiteX3" fmla="*/ 914400 w 1261898"/>
              <a:gd name="connsiteY3" fmla="*/ 2266938 h 2389102"/>
              <a:gd name="connsiteX4" fmla="*/ 0 w 1261898"/>
              <a:gd name="connsiteY4" fmla="*/ 2136310 h 2389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1898" h="2389102">
                <a:moveTo>
                  <a:pt x="0" y="6059"/>
                </a:moveTo>
                <a:cubicBezTo>
                  <a:pt x="231949" y="-3989"/>
                  <a:pt x="463898" y="-14037"/>
                  <a:pt x="673239" y="86446"/>
                </a:cubicBezTo>
                <a:cubicBezTo>
                  <a:pt x="882580" y="186929"/>
                  <a:pt x="1215851" y="245545"/>
                  <a:pt x="1256044" y="608960"/>
                </a:cubicBezTo>
                <a:cubicBezTo>
                  <a:pt x="1296237" y="972375"/>
                  <a:pt x="1123741" y="2012380"/>
                  <a:pt x="914400" y="2266938"/>
                </a:cubicBezTo>
                <a:cubicBezTo>
                  <a:pt x="705059" y="2521496"/>
                  <a:pt x="352529" y="2328903"/>
                  <a:pt x="0" y="213631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DD2850-959F-3181-1264-9684045BE900}"/>
              </a:ext>
            </a:extLst>
          </p:cNvPr>
          <p:cNvSpPr/>
          <p:nvPr/>
        </p:nvSpPr>
        <p:spPr>
          <a:xfrm rot="623910">
            <a:off x="7591996" y="5227608"/>
            <a:ext cx="207034" cy="7936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0205885F-D029-96CE-AAA3-B04C3B2EC00E}"/>
              </a:ext>
            </a:extLst>
          </p:cNvPr>
          <p:cNvSpPr/>
          <p:nvPr/>
        </p:nvSpPr>
        <p:spPr>
          <a:xfrm>
            <a:off x="7254989" y="4422994"/>
            <a:ext cx="585319" cy="886901"/>
          </a:xfrm>
          <a:prstGeom prst="arc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EB88D5-29A2-1395-059D-E494478ED854}"/>
              </a:ext>
            </a:extLst>
          </p:cNvPr>
          <p:cNvSpPr txBox="1"/>
          <p:nvPr/>
        </p:nvSpPr>
        <p:spPr>
          <a:xfrm>
            <a:off x="7719968" y="4328187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e-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8175A89B-5298-62CA-B0FA-3871751E3CE9}"/>
              </a:ext>
            </a:extLst>
          </p:cNvPr>
          <p:cNvSpPr/>
          <p:nvPr/>
        </p:nvSpPr>
        <p:spPr>
          <a:xfrm rot="18220380">
            <a:off x="7055214" y="6307321"/>
            <a:ext cx="585319" cy="443451"/>
          </a:xfrm>
          <a:prstGeom prst="arc">
            <a:avLst>
              <a:gd name="adj1" fmla="val 2133549"/>
              <a:gd name="adj2" fmla="val 11833241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F6D771-43E0-0E2F-9AAB-04C4919888AA}"/>
              </a:ext>
            </a:extLst>
          </p:cNvPr>
          <p:cNvSpPr txBox="1"/>
          <p:nvPr/>
        </p:nvSpPr>
        <p:spPr>
          <a:xfrm>
            <a:off x="7541522" y="6403361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e-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ADB825-621A-9721-5D60-C05BEC813A20}"/>
              </a:ext>
            </a:extLst>
          </p:cNvPr>
          <p:cNvSpPr txBox="1"/>
          <p:nvPr/>
        </p:nvSpPr>
        <p:spPr>
          <a:xfrm>
            <a:off x="9791406" y="6403361"/>
            <a:ext cx="2238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Humphry Davy (1813)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45386F8-4321-0434-BFAE-4D691E68E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9632" y="3679229"/>
            <a:ext cx="3593142" cy="272413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CCBC28C-6B5E-4CB3-03B4-E1F69FEAEF2A}"/>
              </a:ext>
            </a:extLst>
          </p:cNvPr>
          <p:cNvSpPr txBox="1"/>
          <p:nvPr/>
        </p:nvSpPr>
        <p:spPr>
          <a:xfrm>
            <a:off x="6828676" y="1103630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https://www.youtube.com/watch?v=LyPxLJeHbjo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9119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F04B1F-2C72-2F5B-4DAF-65E30C9D8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différents types de batteries ou piles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77F8B4E-D1E6-2358-1B0C-BA604D8E2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92715"/>
              </p:ext>
            </p:extLst>
          </p:nvPr>
        </p:nvGraphicFramePr>
        <p:xfrm>
          <a:off x="155275" y="1571363"/>
          <a:ext cx="7031850" cy="404013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406370">
                  <a:extLst>
                    <a:ext uri="{9D8B030D-6E8A-4147-A177-3AD203B41FA5}">
                      <a16:colId xmlns:a16="http://schemas.microsoft.com/office/drawing/2014/main" val="1976372237"/>
                    </a:ext>
                  </a:extLst>
                </a:gridCol>
                <a:gridCol w="1406370">
                  <a:extLst>
                    <a:ext uri="{9D8B030D-6E8A-4147-A177-3AD203B41FA5}">
                      <a16:colId xmlns:a16="http://schemas.microsoft.com/office/drawing/2014/main" val="3278551052"/>
                    </a:ext>
                  </a:extLst>
                </a:gridCol>
                <a:gridCol w="1406370">
                  <a:extLst>
                    <a:ext uri="{9D8B030D-6E8A-4147-A177-3AD203B41FA5}">
                      <a16:colId xmlns:a16="http://schemas.microsoft.com/office/drawing/2014/main" val="3289530697"/>
                    </a:ext>
                  </a:extLst>
                </a:gridCol>
                <a:gridCol w="2060921">
                  <a:extLst>
                    <a:ext uri="{9D8B030D-6E8A-4147-A177-3AD203B41FA5}">
                      <a16:colId xmlns:a16="http://schemas.microsoft.com/office/drawing/2014/main" val="1346925014"/>
                    </a:ext>
                  </a:extLst>
                </a:gridCol>
                <a:gridCol w="751819">
                  <a:extLst>
                    <a:ext uri="{9D8B030D-6E8A-4147-A177-3AD203B41FA5}">
                      <a16:colId xmlns:a16="http://schemas.microsoft.com/office/drawing/2014/main" val="1444273954"/>
                    </a:ext>
                  </a:extLst>
                </a:gridCol>
              </a:tblGrid>
              <a:tr h="4338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Type de pile / batterie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Électrode négative (oxydation)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Électrode positive (réduction)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Couples rédox mis en jeu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Tension typique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256115"/>
                  </a:ext>
                </a:extLst>
              </a:tr>
              <a:tr h="4338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/>
                        <a:t>Pile saline / alcaline (Zn–MnO₂)</a:t>
                      </a:r>
                      <a:endParaRPr lang="it-IT" sz="1200"/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dirty="0"/>
                        <a:t>Zn → Zn²⁺ + 2e⁻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dirty="0" err="1"/>
                        <a:t>MnO</a:t>
                      </a:r>
                      <a:r>
                        <a:rPr lang="fr-FR" sz="1200" dirty="0"/>
                        <a:t>₂ + H₂O + e⁻ → </a:t>
                      </a:r>
                      <a:r>
                        <a:rPr lang="fr-FR" sz="1200" dirty="0" err="1"/>
                        <a:t>MnOOH</a:t>
                      </a:r>
                      <a:r>
                        <a:rPr lang="fr-FR" sz="1200" dirty="0"/>
                        <a:t> + OH⁻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Zn²⁺/Zn et MnO₂/MnOOH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≈ 1,5 V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621164"/>
                  </a:ext>
                </a:extLst>
              </a:tr>
              <a:tr h="4338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Pile bouton Zn–Ag₂O</a:t>
                      </a:r>
                      <a:endParaRPr lang="fr-FR" sz="1200"/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Zn → Zn²⁺ + 2e⁻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Ag₂O + H₂O + 2e⁻ → 2Ag + 2OH⁻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Zn²⁺/Zn et Ag₂O/Ag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≈ 1,6 V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066340"/>
                  </a:ext>
                </a:extLst>
              </a:tr>
              <a:tr h="4338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Pile bouton Zn–air</a:t>
                      </a:r>
                      <a:endParaRPr lang="fr-FR" sz="1200"/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dirty="0"/>
                        <a:t>Zn → Zn²⁺ + 2e⁻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O₂ + 4e⁻ + 2H₂O → 4OH⁻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Zn²⁺/Zn et O₂/H₂O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≈ 1,4 V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805807"/>
                  </a:ext>
                </a:extLst>
              </a:tr>
              <a:tr h="620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Batterie au plomb (Pb–PbO₂)</a:t>
                      </a:r>
                      <a:endParaRPr lang="fr-FR" sz="1200"/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Pb → PbSO₄ + 2e⁻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PbO₂ + 4H⁺ + SO₄²⁻ + 2e⁻ → PbSO₄ + 2H₂O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sz="1200"/>
                        <a:t>Pb²⁺/Pb et PbO₂/Pb²⁺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dirty="0"/>
                        <a:t>≈ 2,0 V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238797"/>
                  </a:ext>
                </a:extLst>
              </a:tr>
              <a:tr h="620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Batterie Ni–Cd</a:t>
                      </a:r>
                      <a:endParaRPr lang="fr-FR" sz="1200"/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Cd + 2OH⁻ → Cd(OH)₂ + 2e⁻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2NiO(OH) + 2H₂O + 2e⁻ → 2Ni(OH)₂ + 2OH⁻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Cd²⁺/Cd et NiO(OH)/Ni(OH)₂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≈ 1,2 V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033524"/>
                  </a:ext>
                </a:extLst>
              </a:tr>
              <a:tr h="620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Batterie Ni–MH</a:t>
                      </a:r>
                      <a:endParaRPr lang="fr-FR" sz="1200"/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M + H₂O + e⁻ → MH + OH⁻ (M = alliage absorbant H)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NiO(OH) + H₂O + e⁻ → Ni(OH)₂ + OH⁻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M/MH et NiO(OH)/Ni(OH)₂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≈ 1,2 V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38502"/>
                  </a:ext>
                </a:extLst>
              </a:tr>
              <a:tr h="4338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Batterie Li-ion</a:t>
                      </a:r>
                      <a:endParaRPr lang="fr-FR" sz="1200"/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LiC₆ → C₆ + Li⁺ + e⁻ (anode graphite)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LiCoO₂ + Li⁺ + e⁻ → Li₁₋xCoO₂ (cathode)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/>
                        <a:t>Li⁺/LiC₆ et LiCoO₂/Li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dirty="0"/>
                        <a:t>≈ 3,6–3,7 V</a:t>
                      </a:r>
                    </a:p>
                  </a:txBody>
                  <a:tcPr marL="70183" marR="70183" marT="35091" marB="35091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021210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B35E6CBD-D5E8-1A0B-3922-349CC8288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398" y="1356991"/>
            <a:ext cx="4694327" cy="53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F36FC4-5CE8-B650-759D-5AC31D95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visualisation du champ magnétique : aimant ou courant</a:t>
            </a:r>
          </a:p>
        </p:txBody>
      </p:sp>
      <p:pic>
        <p:nvPicPr>
          <p:cNvPr id="4" name="amant_plaque_aiguille">
            <a:hlinkClick r:id="" action="ppaction://media"/>
            <a:extLst>
              <a:ext uri="{FF2B5EF4-FFF2-40B4-BE49-F238E27FC236}">
                <a16:creationId xmlns:a16="http://schemas.microsoft.com/office/drawing/2014/main" id="{346A1A2A-0D6D-4DDE-2CCD-1274D23896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1387" y="1216028"/>
            <a:ext cx="4740166" cy="2666343"/>
          </a:xfrm>
          <a:prstGeom prst="rect">
            <a:avLst/>
          </a:prstGeom>
        </p:spPr>
      </p:pic>
      <p:pic>
        <p:nvPicPr>
          <p:cNvPr id="5" name="champs magnetiqueapproj">
            <a:hlinkClick r:id="" action="ppaction://media"/>
            <a:extLst>
              <a:ext uri="{FF2B5EF4-FFF2-40B4-BE49-F238E27FC236}">
                <a16:creationId xmlns:a16="http://schemas.microsoft.com/office/drawing/2014/main" id="{7E020296-6408-448B-8C2B-1E6917DA2E9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61648" y="4536058"/>
            <a:ext cx="3345168" cy="1881657"/>
          </a:xfrm>
          <a:prstGeom prst="rect">
            <a:avLst/>
          </a:prstGeom>
        </p:spPr>
      </p:pic>
      <p:pic>
        <p:nvPicPr>
          <p:cNvPr id="41" name="aimant">
            <a:hlinkClick r:id="" action="ppaction://media"/>
            <a:extLst>
              <a:ext uri="{FF2B5EF4-FFF2-40B4-BE49-F238E27FC236}">
                <a16:creationId xmlns:a16="http://schemas.microsoft.com/office/drawing/2014/main" id="{B992245D-548E-46DF-A515-2B8353D2C87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5967" y="4143359"/>
            <a:ext cx="4735586" cy="266705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E31B0A2-7908-2D8C-FC10-AA12CAD6711F}"/>
              </a:ext>
            </a:extLst>
          </p:cNvPr>
          <p:cNvGrpSpPr/>
          <p:nvPr/>
        </p:nvGrpSpPr>
        <p:grpSpPr>
          <a:xfrm>
            <a:off x="9409327" y="1829107"/>
            <a:ext cx="2497370" cy="1609129"/>
            <a:chOff x="1578749" y="1024929"/>
            <a:chExt cx="4382139" cy="2573847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D6B3B43A-5F4F-FD80-185C-736C82AFCC55}"/>
                </a:ext>
              </a:extLst>
            </p:cNvPr>
            <p:cNvSpPr/>
            <p:nvPr/>
          </p:nvSpPr>
          <p:spPr>
            <a:xfrm>
              <a:off x="3058829" y="2288779"/>
              <a:ext cx="1002408" cy="937720"/>
            </a:xfrm>
            <a:custGeom>
              <a:avLst/>
              <a:gdLst>
                <a:gd name="connsiteX0" fmla="*/ 187068 w 1002408"/>
                <a:gd name="connsiteY0" fmla="*/ 0 h 937720"/>
                <a:gd name="connsiteX1" fmla="*/ 95628 w 1002408"/>
                <a:gd name="connsiteY1" fmla="*/ 292100 h 937720"/>
                <a:gd name="connsiteX2" fmla="*/ 16888 w 1002408"/>
                <a:gd name="connsiteY2" fmla="*/ 579120 h 937720"/>
                <a:gd name="connsiteX3" fmla="*/ 24508 w 1002408"/>
                <a:gd name="connsiteY3" fmla="*/ 825500 h 937720"/>
                <a:gd name="connsiteX4" fmla="*/ 270888 w 1002408"/>
                <a:gd name="connsiteY4" fmla="*/ 934720 h 937720"/>
                <a:gd name="connsiteX5" fmla="*/ 1002408 w 1002408"/>
                <a:gd name="connsiteY5" fmla="*/ 716280 h 93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2408" h="937720">
                  <a:moveTo>
                    <a:pt x="187068" y="0"/>
                  </a:moveTo>
                  <a:cubicBezTo>
                    <a:pt x="155529" y="97790"/>
                    <a:pt x="123991" y="195580"/>
                    <a:pt x="95628" y="292100"/>
                  </a:cubicBezTo>
                  <a:cubicBezTo>
                    <a:pt x="67265" y="388620"/>
                    <a:pt x="28741" y="490220"/>
                    <a:pt x="16888" y="579120"/>
                  </a:cubicBezTo>
                  <a:cubicBezTo>
                    <a:pt x="5035" y="668020"/>
                    <a:pt x="-17825" y="766233"/>
                    <a:pt x="24508" y="825500"/>
                  </a:cubicBezTo>
                  <a:cubicBezTo>
                    <a:pt x="66841" y="884767"/>
                    <a:pt x="107905" y="952923"/>
                    <a:pt x="270888" y="934720"/>
                  </a:cubicBezTo>
                  <a:cubicBezTo>
                    <a:pt x="433871" y="916517"/>
                    <a:pt x="718139" y="816398"/>
                    <a:pt x="1002408" y="716280"/>
                  </a:cubicBezTo>
                </a:path>
              </a:pathLst>
            </a:cu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Organigramme : Données 7">
              <a:extLst>
                <a:ext uri="{FF2B5EF4-FFF2-40B4-BE49-F238E27FC236}">
                  <a16:creationId xmlns:a16="http://schemas.microsoft.com/office/drawing/2014/main" id="{1E47B646-9319-1679-AE6F-95E374F00255}"/>
                </a:ext>
              </a:extLst>
            </p:cNvPr>
            <p:cNvSpPr/>
            <p:nvPr/>
          </p:nvSpPr>
          <p:spPr>
            <a:xfrm>
              <a:off x="1578749" y="2025205"/>
              <a:ext cx="2960156" cy="541060"/>
            </a:xfrm>
            <a:prstGeom prst="flowChartInputOutput">
              <a:avLst/>
            </a:prstGeom>
            <a:pattFill prst="pct5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F87EC13D-9558-A55D-F1AD-C26812485E97}"/>
                </a:ext>
              </a:extLst>
            </p:cNvPr>
            <p:cNvSpPr/>
            <p:nvPr/>
          </p:nvSpPr>
          <p:spPr>
            <a:xfrm>
              <a:off x="3245897" y="1348979"/>
              <a:ext cx="1076960" cy="944880"/>
            </a:xfrm>
            <a:custGeom>
              <a:avLst/>
              <a:gdLst>
                <a:gd name="connsiteX0" fmla="*/ 1076960 w 1076960"/>
                <a:gd name="connsiteY0" fmla="*/ 0 h 944880"/>
                <a:gd name="connsiteX1" fmla="*/ 726440 w 1076960"/>
                <a:gd name="connsiteY1" fmla="*/ 5080 h 944880"/>
                <a:gd name="connsiteX2" fmla="*/ 502920 w 1076960"/>
                <a:gd name="connsiteY2" fmla="*/ 60960 h 944880"/>
                <a:gd name="connsiteX3" fmla="*/ 294640 w 1076960"/>
                <a:gd name="connsiteY3" fmla="*/ 238760 h 944880"/>
                <a:gd name="connsiteX4" fmla="*/ 137160 w 1076960"/>
                <a:gd name="connsiteY4" fmla="*/ 528320 h 944880"/>
                <a:gd name="connsiteX5" fmla="*/ 0 w 1076960"/>
                <a:gd name="connsiteY5" fmla="*/ 944880 h 94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960" h="944880">
                  <a:moveTo>
                    <a:pt x="1076960" y="0"/>
                  </a:moveTo>
                  <a:lnTo>
                    <a:pt x="726440" y="5080"/>
                  </a:lnTo>
                  <a:cubicBezTo>
                    <a:pt x="630767" y="15240"/>
                    <a:pt x="574887" y="22013"/>
                    <a:pt x="502920" y="60960"/>
                  </a:cubicBezTo>
                  <a:cubicBezTo>
                    <a:pt x="430953" y="99907"/>
                    <a:pt x="355600" y="160867"/>
                    <a:pt x="294640" y="238760"/>
                  </a:cubicBezTo>
                  <a:cubicBezTo>
                    <a:pt x="233680" y="316653"/>
                    <a:pt x="186267" y="410633"/>
                    <a:pt x="137160" y="528320"/>
                  </a:cubicBezTo>
                  <a:cubicBezTo>
                    <a:pt x="88053" y="646007"/>
                    <a:pt x="44026" y="795443"/>
                    <a:pt x="0" y="944880"/>
                  </a:cubicBezTo>
                </a:path>
              </a:pathLst>
            </a:cu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B4A5F764-DA2D-9C68-14A4-7D17D91C0532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 flipH="1">
              <a:off x="3972337" y="1347103"/>
              <a:ext cx="222234" cy="69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3830E4BA-F137-F59F-CF26-1B76357425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20693" y="2997712"/>
              <a:ext cx="262761" cy="849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2564DEE-C703-DE3F-E9EC-E2712DFB016A}"/>
                </a:ext>
              </a:extLst>
            </p:cNvPr>
            <p:cNvSpPr txBox="1"/>
            <p:nvPr/>
          </p:nvSpPr>
          <p:spPr>
            <a:xfrm>
              <a:off x="3905346" y="1024929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70C0"/>
                  </a:solidFill>
                </a:rPr>
                <a:t>i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9C872D3-2A35-DC67-7CE3-ED38A31BED6C}"/>
                </a:ext>
              </a:extLst>
            </p:cNvPr>
            <p:cNvSpPr txBox="1"/>
            <p:nvPr/>
          </p:nvSpPr>
          <p:spPr>
            <a:xfrm>
              <a:off x="3935819" y="2705125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70C0"/>
                  </a:solidFill>
                </a:rPr>
                <a:t>i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E743EA5-380E-7303-2D73-47040E5F8BF5}"/>
                </a:ext>
              </a:extLst>
            </p:cNvPr>
            <p:cNvSpPr txBox="1"/>
            <p:nvPr/>
          </p:nvSpPr>
          <p:spPr>
            <a:xfrm>
              <a:off x="4083454" y="2072655"/>
              <a:ext cx="1877434" cy="1526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Champs magnétique</a:t>
              </a:r>
            </a:p>
            <a:p>
              <a:r>
                <a:rPr lang="fr-FR" sz="1400" dirty="0"/>
                <a:t>généré par un fil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8EB9F0C-3D25-4AD5-B63A-4AF0F01F2346}"/>
              </a:ext>
            </a:extLst>
          </p:cNvPr>
          <p:cNvGrpSpPr/>
          <p:nvPr/>
        </p:nvGrpSpPr>
        <p:grpSpPr>
          <a:xfrm>
            <a:off x="5924254" y="1866859"/>
            <a:ext cx="2768374" cy="1486302"/>
            <a:chOff x="-1475681" y="1108087"/>
            <a:chExt cx="3024350" cy="1486302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672D347C-AB9E-B390-801C-254CD278916E}"/>
                </a:ext>
              </a:extLst>
            </p:cNvPr>
            <p:cNvSpPr/>
            <p:nvPr/>
          </p:nvSpPr>
          <p:spPr>
            <a:xfrm rot="10800000">
              <a:off x="301922" y="1548705"/>
              <a:ext cx="912839" cy="397534"/>
            </a:xfrm>
            <a:prstGeom prst="arc">
              <a:avLst>
                <a:gd name="adj1" fmla="val 11002673"/>
                <a:gd name="adj2" fmla="val 0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7A185A15-2F8B-ECF8-5727-D436AE3A6CD4}"/>
                </a:ext>
              </a:extLst>
            </p:cNvPr>
            <p:cNvSpPr/>
            <p:nvPr/>
          </p:nvSpPr>
          <p:spPr>
            <a:xfrm rot="10800000">
              <a:off x="277241" y="1846430"/>
              <a:ext cx="912839" cy="397534"/>
            </a:xfrm>
            <a:prstGeom prst="arc">
              <a:avLst>
                <a:gd name="adj1" fmla="val 11002673"/>
                <a:gd name="adj2" fmla="val 0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FABB7453-C740-B4A2-5B8E-355EC274E54E}"/>
                </a:ext>
              </a:extLst>
            </p:cNvPr>
            <p:cNvSpPr/>
            <p:nvPr/>
          </p:nvSpPr>
          <p:spPr>
            <a:xfrm rot="10800000">
              <a:off x="288166" y="2003324"/>
              <a:ext cx="912839" cy="397534"/>
            </a:xfrm>
            <a:prstGeom prst="arc">
              <a:avLst>
                <a:gd name="adj1" fmla="val 11002673"/>
                <a:gd name="adj2" fmla="val 0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98C7EA3F-1209-A89F-37C3-C47DFEF1C844}"/>
                </a:ext>
              </a:extLst>
            </p:cNvPr>
            <p:cNvSpPr/>
            <p:nvPr/>
          </p:nvSpPr>
          <p:spPr>
            <a:xfrm rot="10800000">
              <a:off x="297576" y="1408410"/>
              <a:ext cx="912839" cy="397534"/>
            </a:xfrm>
            <a:prstGeom prst="arc">
              <a:avLst>
                <a:gd name="adj1" fmla="val 11002673"/>
                <a:gd name="adj2" fmla="val 0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F5B96D11-978B-D849-DB28-B919D1465546}"/>
                </a:ext>
              </a:extLst>
            </p:cNvPr>
            <p:cNvSpPr/>
            <p:nvPr/>
          </p:nvSpPr>
          <p:spPr>
            <a:xfrm rot="10800000">
              <a:off x="308616" y="1682015"/>
              <a:ext cx="871941" cy="397534"/>
            </a:xfrm>
            <a:prstGeom prst="arc">
              <a:avLst>
                <a:gd name="adj1" fmla="val 11002673"/>
                <a:gd name="adj2" fmla="val 0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BDA0DECA-58F5-64BA-C74A-3F87E6AC2753}"/>
                </a:ext>
              </a:extLst>
            </p:cNvPr>
            <p:cNvCxnSpPr/>
            <p:nvPr/>
          </p:nvCxnSpPr>
          <p:spPr>
            <a:xfrm flipH="1">
              <a:off x="653222" y="1394300"/>
              <a:ext cx="154940" cy="18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C3ACC60D-0335-0CD6-8FCB-9E147E7A4B09}"/>
                </a:ext>
              </a:extLst>
            </p:cNvPr>
            <p:cNvCxnSpPr/>
            <p:nvPr/>
          </p:nvCxnSpPr>
          <p:spPr>
            <a:xfrm flipH="1">
              <a:off x="663382" y="1534000"/>
              <a:ext cx="154940" cy="18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699ABD7C-870B-2B8B-4266-9A3B4E3956B1}"/>
                </a:ext>
              </a:extLst>
            </p:cNvPr>
            <p:cNvCxnSpPr/>
            <p:nvPr/>
          </p:nvCxnSpPr>
          <p:spPr>
            <a:xfrm flipH="1">
              <a:off x="676525" y="1678505"/>
              <a:ext cx="154940" cy="18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B5200E0F-A2B5-1615-E40E-FA6E3A492B0B}"/>
                </a:ext>
              </a:extLst>
            </p:cNvPr>
            <p:cNvSpPr/>
            <p:nvPr/>
          </p:nvSpPr>
          <p:spPr>
            <a:xfrm>
              <a:off x="1188178" y="1292010"/>
              <a:ext cx="332740" cy="279325"/>
            </a:xfrm>
            <a:custGeom>
              <a:avLst/>
              <a:gdLst>
                <a:gd name="connsiteX0" fmla="*/ 0 w 332740"/>
                <a:gd name="connsiteY0" fmla="*/ 193040 h 279325"/>
                <a:gd name="connsiteX1" fmla="*/ 25400 w 332740"/>
                <a:gd name="connsiteY1" fmla="*/ 241300 h 279325"/>
                <a:gd name="connsiteX2" fmla="*/ 78740 w 332740"/>
                <a:gd name="connsiteY2" fmla="*/ 274320 h 279325"/>
                <a:gd name="connsiteX3" fmla="*/ 182880 w 332740"/>
                <a:gd name="connsiteY3" fmla="*/ 248920 h 279325"/>
                <a:gd name="connsiteX4" fmla="*/ 332740 w 332740"/>
                <a:gd name="connsiteY4" fmla="*/ 0 h 27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740" h="279325">
                  <a:moveTo>
                    <a:pt x="0" y="193040"/>
                  </a:moveTo>
                  <a:cubicBezTo>
                    <a:pt x="6138" y="210396"/>
                    <a:pt x="12277" y="227753"/>
                    <a:pt x="25400" y="241300"/>
                  </a:cubicBezTo>
                  <a:cubicBezTo>
                    <a:pt x="38523" y="254847"/>
                    <a:pt x="52493" y="273050"/>
                    <a:pt x="78740" y="274320"/>
                  </a:cubicBezTo>
                  <a:cubicBezTo>
                    <a:pt x="104987" y="275590"/>
                    <a:pt x="140547" y="294640"/>
                    <a:pt x="182880" y="248920"/>
                  </a:cubicBezTo>
                  <a:cubicBezTo>
                    <a:pt x="225213" y="203200"/>
                    <a:pt x="278976" y="101600"/>
                    <a:pt x="332740" y="0"/>
                  </a:cubicBezTo>
                </a:path>
              </a:pathLst>
            </a:custGeom>
            <a:ln w="28575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92B72279-16FD-3D9C-175D-2321313417DB}"/>
                </a:ext>
              </a:extLst>
            </p:cNvPr>
            <p:cNvSpPr/>
            <p:nvPr/>
          </p:nvSpPr>
          <p:spPr>
            <a:xfrm>
              <a:off x="1197703" y="1967015"/>
              <a:ext cx="342900" cy="264795"/>
            </a:xfrm>
            <a:custGeom>
              <a:avLst/>
              <a:gdLst>
                <a:gd name="connsiteX0" fmla="*/ 0 w 342900"/>
                <a:gd name="connsiteY0" fmla="*/ 264795 h 264795"/>
                <a:gd name="connsiteX1" fmla="*/ 45720 w 342900"/>
                <a:gd name="connsiteY1" fmla="*/ 165735 h 264795"/>
                <a:gd name="connsiteX2" fmla="*/ 152400 w 342900"/>
                <a:gd name="connsiteY2" fmla="*/ 55245 h 264795"/>
                <a:gd name="connsiteX3" fmla="*/ 342900 w 342900"/>
                <a:gd name="connsiteY3" fmla="*/ 0 h 264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0" h="264795">
                  <a:moveTo>
                    <a:pt x="0" y="264795"/>
                  </a:moveTo>
                  <a:cubicBezTo>
                    <a:pt x="10160" y="232727"/>
                    <a:pt x="20320" y="200660"/>
                    <a:pt x="45720" y="165735"/>
                  </a:cubicBezTo>
                  <a:cubicBezTo>
                    <a:pt x="71120" y="130810"/>
                    <a:pt x="102870" y="82867"/>
                    <a:pt x="152400" y="55245"/>
                  </a:cubicBezTo>
                  <a:cubicBezTo>
                    <a:pt x="201930" y="27623"/>
                    <a:pt x="272415" y="13811"/>
                    <a:pt x="342900" y="0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accent5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BF71FB01-586E-DBCC-4108-1DB76F6018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46784" y="1317584"/>
              <a:ext cx="71121" cy="949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595365F0-4365-7C60-7CAB-E695049A404B}"/>
                </a:ext>
              </a:extLst>
            </p:cNvPr>
            <p:cNvCxnSpPr>
              <a:cxnSpLocks/>
              <a:stCxn id="25" idx="2"/>
              <a:endCxn id="25" idx="3"/>
            </p:cNvCxnSpPr>
            <p:nvPr/>
          </p:nvCxnSpPr>
          <p:spPr>
            <a:xfrm flipV="1">
              <a:off x="1350103" y="1967015"/>
              <a:ext cx="190500" cy="552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6CD7B7F-66D2-0552-C298-D38D797A9EC8}"/>
                </a:ext>
              </a:extLst>
            </p:cNvPr>
            <p:cNvSpPr txBox="1"/>
            <p:nvPr/>
          </p:nvSpPr>
          <p:spPr>
            <a:xfrm>
              <a:off x="1302315" y="1108087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70C0"/>
                  </a:solidFill>
                </a:rPr>
                <a:t>i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0ADA2569-FA51-4FF0-8B5C-91ECECB481F3}"/>
                </a:ext>
              </a:extLst>
            </p:cNvPr>
            <p:cNvSpPr txBox="1"/>
            <p:nvPr/>
          </p:nvSpPr>
          <p:spPr>
            <a:xfrm>
              <a:off x="1281750" y="1693613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rgbClr val="0070C0"/>
                  </a:solidFill>
                </a:rPr>
                <a:t>i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C7C290C-0BF2-5C73-4423-4BD66E1B196C}"/>
                </a:ext>
              </a:extLst>
            </p:cNvPr>
            <p:cNvSpPr txBox="1"/>
            <p:nvPr/>
          </p:nvSpPr>
          <p:spPr>
            <a:xfrm>
              <a:off x="-1475681" y="1640282"/>
              <a:ext cx="19847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Champs magnétique</a:t>
              </a:r>
            </a:p>
            <a:p>
              <a:r>
                <a:rPr lang="fr-FR" sz="1400" dirty="0"/>
                <a:t>généré par n spires </a:t>
              </a:r>
            </a:p>
            <a:p>
              <a:r>
                <a:rPr lang="fr-FR" sz="1400" dirty="0"/>
                <a:t>parcourues par un </a:t>
              </a:r>
            </a:p>
            <a:p>
              <a:r>
                <a:rPr lang="fr-FR" sz="1400" dirty="0"/>
                <a:t>courant i</a:t>
              </a:r>
            </a:p>
          </p:txBody>
        </p:sp>
        <p:sp>
          <p:nvSpPr>
            <p:cNvPr id="31" name="Organigramme : Données 30">
              <a:extLst>
                <a:ext uri="{FF2B5EF4-FFF2-40B4-BE49-F238E27FC236}">
                  <a16:creationId xmlns:a16="http://schemas.microsoft.com/office/drawing/2014/main" id="{A8215FAB-9396-72A9-454D-EF67FA6C75A9}"/>
                </a:ext>
              </a:extLst>
            </p:cNvPr>
            <p:cNvSpPr/>
            <p:nvPr/>
          </p:nvSpPr>
          <p:spPr>
            <a:xfrm rot="20869880">
              <a:off x="-87443" y="1188738"/>
              <a:ext cx="1636112" cy="1359283"/>
            </a:xfrm>
            <a:prstGeom prst="flowChartInputOutput">
              <a:avLst/>
            </a:prstGeom>
            <a:solidFill>
              <a:schemeClr val="accent3">
                <a:lumMod val="20000"/>
                <a:lumOff val="80000"/>
                <a:alpha val="74902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EA086E05-2698-9B67-10AB-BEB725375C6B}"/>
                </a:ext>
              </a:extLst>
            </p:cNvPr>
            <p:cNvSpPr/>
            <p:nvPr/>
          </p:nvSpPr>
          <p:spPr>
            <a:xfrm rot="21056680">
              <a:off x="307515" y="1546787"/>
              <a:ext cx="914400" cy="328788"/>
            </a:xfrm>
            <a:prstGeom prst="arc">
              <a:avLst>
                <a:gd name="adj1" fmla="val 10772204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175E20C1-5421-B129-1701-4A4816052735}"/>
                </a:ext>
              </a:extLst>
            </p:cNvPr>
            <p:cNvSpPr/>
            <p:nvPr/>
          </p:nvSpPr>
          <p:spPr>
            <a:xfrm rot="21056680">
              <a:off x="293226" y="1406491"/>
              <a:ext cx="914400" cy="328788"/>
            </a:xfrm>
            <a:prstGeom prst="arc">
              <a:avLst>
                <a:gd name="adj1" fmla="val 10772204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6194221F-0C2D-3515-55EE-B593611829AB}"/>
                </a:ext>
              </a:extLst>
            </p:cNvPr>
            <p:cNvSpPr/>
            <p:nvPr/>
          </p:nvSpPr>
          <p:spPr>
            <a:xfrm rot="21056680">
              <a:off x="280183" y="1984662"/>
              <a:ext cx="914400" cy="328788"/>
            </a:xfrm>
            <a:prstGeom prst="arc">
              <a:avLst>
                <a:gd name="adj1" fmla="val 10772204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01854F50-DAF3-07CA-4179-B6CDBDB9DE40}"/>
                </a:ext>
              </a:extLst>
            </p:cNvPr>
            <p:cNvSpPr/>
            <p:nvPr/>
          </p:nvSpPr>
          <p:spPr>
            <a:xfrm rot="21056680">
              <a:off x="273492" y="1816801"/>
              <a:ext cx="914400" cy="328788"/>
            </a:xfrm>
            <a:prstGeom prst="arc">
              <a:avLst>
                <a:gd name="adj1" fmla="val 10772204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253D58EB-FFAA-9EB0-78AE-24B996A8EB63}"/>
                </a:ext>
              </a:extLst>
            </p:cNvPr>
            <p:cNvCxnSpPr/>
            <p:nvPr/>
          </p:nvCxnSpPr>
          <p:spPr>
            <a:xfrm flipH="1">
              <a:off x="685591" y="1803159"/>
              <a:ext cx="154940" cy="18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9F191722-5666-8EA8-6517-7E251DF789B2}"/>
                </a:ext>
              </a:extLst>
            </p:cNvPr>
            <p:cNvCxnSpPr/>
            <p:nvPr/>
          </p:nvCxnSpPr>
          <p:spPr>
            <a:xfrm flipH="1">
              <a:off x="685591" y="1971562"/>
              <a:ext cx="154940" cy="18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F1AA04A3-F274-9EDB-0C16-A8501904EB7C}"/>
                </a:ext>
              </a:extLst>
            </p:cNvPr>
            <p:cNvSpPr/>
            <p:nvPr/>
          </p:nvSpPr>
          <p:spPr>
            <a:xfrm rot="21056680">
              <a:off x="305861" y="1683914"/>
              <a:ext cx="914400" cy="328788"/>
            </a:xfrm>
            <a:prstGeom prst="arc">
              <a:avLst>
                <a:gd name="adj1" fmla="val 10772204"/>
                <a:gd name="adj2" fmla="val 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8AEDCCBC-C27F-4F2C-2B0D-E76C86A6F317}"/>
                </a:ext>
              </a:extLst>
            </p:cNvPr>
            <p:cNvCxnSpPr/>
            <p:nvPr/>
          </p:nvCxnSpPr>
          <p:spPr>
            <a:xfrm flipH="1">
              <a:off x="676525" y="1675443"/>
              <a:ext cx="154940" cy="18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17A9B0DA-057C-AB29-4A5D-FEE3245BC792}"/>
                </a:ext>
              </a:extLst>
            </p:cNvPr>
            <p:cNvCxnSpPr/>
            <p:nvPr/>
          </p:nvCxnSpPr>
          <p:spPr>
            <a:xfrm flipH="1">
              <a:off x="660981" y="1534000"/>
              <a:ext cx="154940" cy="18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05276554-84D4-1EA6-BF3E-0ACBC1ABFEA6}"/>
                </a:ext>
              </a:extLst>
            </p:cNvPr>
            <p:cNvCxnSpPr/>
            <p:nvPr/>
          </p:nvCxnSpPr>
          <p:spPr>
            <a:xfrm flipH="1">
              <a:off x="653144" y="1392907"/>
              <a:ext cx="154940" cy="182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388B4670-540D-6594-EFFD-2F3B0B1A89D3}"/>
              </a:ext>
            </a:extLst>
          </p:cNvPr>
          <p:cNvSpPr/>
          <p:nvPr/>
        </p:nvSpPr>
        <p:spPr>
          <a:xfrm>
            <a:off x="10136003" y="2483526"/>
            <a:ext cx="497981" cy="265027"/>
          </a:xfrm>
          <a:prstGeom prst="ellipse">
            <a:avLst/>
          </a:prstGeom>
          <a:noFill/>
          <a:ln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01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2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00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45">
            <a:extLst>
              <a:ext uri="{FF2B5EF4-FFF2-40B4-BE49-F238E27FC236}">
                <a16:creationId xmlns:a16="http://schemas.microsoft.com/office/drawing/2014/main" id="{402061AB-487C-4ADD-A262-2298395596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7507" y="1459821"/>
            <a:ext cx="2296293" cy="8907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9670B85-9518-49DA-998A-2037F6A2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Loi de Biot et Savart : un courant crée un champ magnétique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BAD2BAC2-47C9-4DA4-9B7B-D7A60B9849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8622" y="1601940"/>
            <a:ext cx="2674326" cy="854555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F8A22C86-ED45-4072-A089-422C732F19D8}"/>
              </a:ext>
            </a:extLst>
          </p:cNvPr>
          <p:cNvSpPr txBox="1"/>
          <p:nvPr/>
        </p:nvSpPr>
        <p:spPr>
          <a:xfrm>
            <a:off x="5863190" y="1259203"/>
            <a:ext cx="2540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Nord et  Nord se repoussent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CDA04A9-957B-4740-828D-924CD7B97732}"/>
              </a:ext>
            </a:extLst>
          </p:cNvPr>
          <p:cNvSpPr txBox="1"/>
          <p:nvPr/>
        </p:nvSpPr>
        <p:spPr>
          <a:xfrm>
            <a:off x="9180303" y="1135916"/>
            <a:ext cx="1962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Nord et Sud s’attirent</a:t>
            </a:r>
          </a:p>
        </p:txBody>
      </p:sp>
      <p:pic>
        <p:nvPicPr>
          <p:cNvPr id="42" name="champs_magnetique">
            <a:hlinkClick r:id="" action="ppaction://media"/>
            <a:extLst>
              <a:ext uri="{FF2B5EF4-FFF2-40B4-BE49-F238E27FC236}">
                <a16:creationId xmlns:a16="http://schemas.microsoft.com/office/drawing/2014/main" id="{35E2668B-C819-DFD3-21EB-0B4D82F1EE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6519" y="4300688"/>
            <a:ext cx="4247100" cy="2388994"/>
          </a:xfrm>
          <a:prstGeom prst="rect">
            <a:avLst/>
          </a:prstGeom>
        </p:spPr>
      </p:pic>
      <p:pic>
        <p:nvPicPr>
          <p:cNvPr id="49" name="courant_aimant">
            <a:hlinkClick r:id="" action="ppaction://media"/>
            <a:extLst>
              <a:ext uri="{FF2B5EF4-FFF2-40B4-BE49-F238E27FC236}">
                <a16:creationId xmlns:a16="http://schemas.microsoft.com/office/drawing/2014/main" id="{53DD34CF-8214-1A26-1E30-603FA5CBF98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5708" y="1094593"/>
            <a:ext cx="4088722" cy="3066542"/>
          </a:xfrm>
          <a:prstGeom prst="rect">
            <a:avLst/>
          </a:prstGeom>
        </p:spPr>
      </p:pic>
      <p:pic>
        <p:nvPicPr>
          <p:cNvPr id="50" name="mentalite_aimant_electro_aimant">
            <a:hlinkClick r:id="" action="ppaction://media"/>
            <a:extLst>
              <a:ext uri="{FF2B5EF4-FFF2-40B4-BE49-F238E27FC236}">
                <a16:creationId xmlns:a16="http://schemas.microsoft.com/office/drawing/2014/main" id="{D9942602-7A6F-6E9C-96AA-D92F15A2A13A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57977" y="2592139"/>
            <a:ext cx="5468960" cy="409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5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87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891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9919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C5129D-3F09-2D57-445E-42DF3B07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Quelques calculs : théorème d’ampère</a:t>
            </a:r>
          </a:p>
        </p:txBody>
      </p:sp>
      <p:pic>
        <p:nvPicPr>
          <p:cNvPr id="5" name="Image 4" descr="Une image contenant cercl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AC5FEC3B-993D-C8AC-76B0-C7B16A658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929" y="2528722"/>
            <a:ext cx="7151915" cy="4767943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981411AF-9BA8-34DA-DB04-E86DF7074FE3}"/>
              </a:ext>
            </a:extLst>
          </p:cNvPr>
          <p:cNvSpPr/>
          <p:nvPr/>
        </p:nvSpPr>
        <p:spPr>
          <a:xfrm>
            <a:off x="2899643" y="4142147"/>
            <a:ext cx="1884160" cy="93753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49372C0-0386-ABA9-FEC7-352AE3ADF06A}"/>
              </a:ext>
            </a:extLst>
          </p:cNvPr>
          <p:cNvCxnSpPr/>
          <p:nvPr/>
        </p:nvCxnSpPr>
        <p:spPr>
          <a:xfrm>
            <a:off x="3848549" y="4596598"/>
            <a:ext cx="862641" cy="172528"/>
          </a:xfrm>
          <a:prstGeom prst="line">
            <a:avLst/>
          </a:prstGeom>
          <a:ln w="1905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F922A1E5-EA15-8B3C-4699-B5CDD02DCB2D}"/>
              </a:ext>
            </a:extLst>
          </p:cNvPr>
          <p:cNvSpPr txBox="1"/>
          <p:nvPr/>
        </p:nvSpPr>
        <p:spPr>
          <a:xfrm>
            <a:off x="4130345" y="434643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5cm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C844AD7-1AC6-5B5F-DC94-7B75BD63EDE9}"/>
              </a:ext>
            </a:extLst>
          </p:cNvPr>
          <p:cNvCxnSpPr>
            <a:cxnSpLocks/>
            <a:stCxn id="6" idx="7"/>
          </p:cNvCxnSpPr>
          <p:nvPr/>
        </p:nvCxnSpPr>
        <p:spPr>
          <a:xfrm flipH="1" flipV="1">
            <a:off x="3995198" y="4035881"/>
            <a:ext cx="512676" cy="2435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B99E7F3-DCE6-B7A7-0846-0C521DEA6ED8}"/>
              </a:ext>
            </a:extLst>
          </p:cNvPr>
          <p:cNvSpPr txBox="1"/>
          <p:nvPr/>
        </p:nvSpPr>
        <p:spPr>
          <a:xfrm>
            <a:off x="4198174" y="387495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5307FC3-5639-6612-3DD5-4E2A64D9D57E}"/>
              </a:ext>
            </a:extLst>
          </p:cNvPr>
          <p:cNvSpPr txBox="1"/>
          <p:nvPr/>
        </p:nvSpPr>
        <p:spPr>
          <a:xfrm>
            <a:off x="2778873" y="2612523"/>
            <a:ext cx="612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B=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BCC4A6C-7E6D-1710-1319-BA5A94C79976}"/>
              </a:ext>
            </a:extLst>
          </p:cNvPr>
          <p:cNvSpPr/>
          <p:nvPr/>
        </p:nvSpPr>
        <p:spPr>
          <a:xfrm>
            <a:off x="6555039" y="4142147"/>
            <a:ext cx="1884160" cy="102379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495799D-8CCC-E2CD-D808-D7D81E97B80F}"/>
              </a:ext>
            </a:extLst>
          </p:cNvPr>
          <p:cNvCxnSpPr/>
          <p:nvPr/>
        </p:nvCxnSpPr>
        <p:spPr>
          <a:xfrm>
            <a:off x="7503945" y="4682862"/>
            <a:ext cx="862641" cy="172528"/>
          </a:xfrm>
          <a:prstGeom prst="line">
            <a:avLst/>
          </a:prstGeom>
          <a:ln w="1905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9CC722B-DCDF-2ACA-BE8B-9F03E1AB5EAC}"/>
              </a:ext>
            </a:extLst>
          </p:cNvPr>
          <p:cNvSpPr txBox="1"/>
          <p:nvPr/>
        </p:nvSpPr>
        <p:spPr>
          <a:xfrm>
            <a:off x="7785741" y="443269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5cm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243DB6E-7456-BA2C-3601-1D3D0B2C35F5}"/>
              </a:ext>
            </a:extLst>
          </p:cNvPr>
          <p:cNvCxnSpPr>
            <a:cxnSpLocks/>
          </p:cNvCxnSpPr>
          <p:nvPr/>
        </p:nvCxnSpPr>
        <p:spPr>
          <a:xfrm flipH="1" flipV="1">
            <a:off x="7701681" y="4071036"/>
            <a:ext cx="512676" cy="2435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6DC715DB-9453-52B1-EC23-1F2A2A76CA68}"/>
              </a:ext>
            </a:extLst>
          </p:cNvPr>
          <p:cNvSpPr txBox="1"/>
          <p:nvPr/>
        </p:nvSpPr>
        <p:spPr>
          <a:xfrm>
            <a:off x="7904657" y="391011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6F15B1A-255C-270E-2831-EE2C2608E9E3}"/>
              </a:ext>
            </a:extLst>
          </p:cNvPr>
          <p:cNvSpPr txBox="1"/>
          <p:nvPr/>
        </p:nvSpPr>
        <p:spPr>
          <a:xfrm>
            <a:off x="6381839" y="2612523"/>
            <a:ext cx="612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B=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A6B8A17-BE96-8F78-3978-739ED937D1B8}"/>
                  </a:ext>
                </a:extLst>
              </p:cNvPr>
              <p:cNvSpPr txBox="1"/>
              <p:nvPr/>
            </p:nvSpPr>
            <p:spPr>
              <a:xfrm>
                <a:off x="10375936" y="4364024"/>
                <a:ext cx="19667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fr-FR" sz="2400" dirty="0"/>
                  <a:t>B.2.</a:t>
                </a:r>
                <a14:m>
                  <m:oMath xmlns:m="http://schemas.openxmlformats.org/officeDocument/2006/math">
                    <m:r>
                      <a:rPr lang="ar-AE" sz="2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fr-FR" sz="2400" dirty="0"/>
                  <a:t>=</a:t>
                </a:r>
                <a:r>
                  <a:rPr lang="el-GR" sz="2400" dirty="0"/>
                  <a:t>μ</a:t>
                </a:r>
                <a:r>
                  <a:rPr lang="el-GR" sz="2400" baseline="-25000" dirty="0"/>
                  <a:t>0</a:t>
                </a:r>
                <a:r>
                  <a:rPr lang="el-GR" sz="2400" dirty="0"/>
                  <a:t>​</a:t>
                </a:r>
                <a:r>
                  <a:rPr lang="fr-FR" sz="2400" dirty="0"/>
                  <a:t>.I​ </a:t>
                </a:r>
              </a:p>
            </p:txBody>
          </p:sp>
        </mc:Choice>
        <mc:Fallback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A6B8A17-BE96-8F78-3978-739ED937D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5936" y="4364024"/>
                <a:ext cx="1966756" cy="461665"/>
              </a:xfrm>
              <a:prstGeom prst="rect">
                <a:avLst/>
              </a:prstGeom>
              <a:blipFill>
                <a:blip r:embed="rId3"/>
                <a:stretch>
                  <a:fillRect l="-4644" t="-10526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51EA291-7621-0B24-48FE-AB7DC66BE2EF}"/>
                  </a:ext>
                </a:extLst>
              </p:cNvPr>
              <p:cNvSpPr txBox="1"/>
              <p:nvPr/>
            </p:nvSpPr>
            <p:spPr>
              <a:xfrm>
                <a:off x="390615" y="5933582"/>
                <a:ext cx="2665563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ar-AE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4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ar-AE" i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ar-AE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 i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m:rPr>
                        <m:nor/>
                      </m:rPr>
                      <a:rPr lang="ar-AE" b="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b="0" i="1">
                        <a:latin typeface="Cambria Math" panose="02040503050406030204" pitchFamily="18" charset="0"/>
                      </a:rPr>
                      <m:t>H</m:t>
                    </m:r>
                    <m:r>
                      <m:rPr>
                        <m:nor/>
                      </m:rPr>
                      <a:rPr lang="fr-FR" b="0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fr-FR" b="0" i="1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fr-FR" dirty="0"/>
                  <a:t>,</a:t>
                </a:r>
              </a:p>
              <a:p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fr-FR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i="0">
                        <a:latin typeface="Cambria Math" panose="02040503050406030204" pitchFamily="18" charset="0"/>
                      </a:rPr>
                      <m:t>10</m:t>
                    </m:r>
                    <m:r>
                      <m:rPr>
                        <m:nor/>
                      </m:rPr>
                      <a:rPr lang="fr-FR" b="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b="0" i="1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fr-FR" dirty="0"/>
                  <a:t>,</a:t>
                </a:r>
              </a:p>
              <a:p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fr-FR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i="0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i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i="0">
                        <a:latin typeface="Cambria Math" panose="02040503050406030204" pitchFamily="18" charset="0"/>
                      </a:rPr>
                      <m:t>05</m:t>
                    </m:r>
                    <m:r>
                      <m:rPr>
                        <m:nor/>
                      </m:rPr>
                      <a:rPr lang="fr-FR" b="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b="0" i="1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fr-FR" dirty="0"/>
                  <a:t>.</a:t>
                </a: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D51EA291-7621-0B24-48FE-AB7DC66BE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615" y="5933582"/>
                <a:ext cx="2665563" cy="923330"/>
              </a:xfrm>
              <a:prstGeom prst="rect">
                <a:avLst/>
              </a:prstGeom>
              <a:blipFill>
                <a:blip r:embed="rId4"/>
                <a:stretch>
                  <a:fillRect t="-3289" b="-92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701D4E6D-F106-F990-096C-B43B3C4096CF}"/>
              </a:ext>
            </a:extLst>
          </p:cNvPr>
          <p:cNvCxnSpPr/>
          <p:nvPr/>
        </p:nvCxnSpPr>
        <p:spPr>
          <a:xfrm flipH="1">
            <a:off x="8636209" y="3751209"/>
            <a:ext cx="345057" cy="493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3B9F4A60-7E11-9751-1E98-BED9A2A62211}"/>
              </a:ext>
            </a:extLst>
          </p:cNvPr>
          <p:cNvSpPr txBox="1"/>
          <p:nvPr/>
        </p:nvSpPr>
        <p:spPr>
          <a:xfrm>
            <a:off x="8327882" y="3120007"/>
            <a:ext cx="1306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Fer doux</a:t>
            </a:r>
          </a:p>
          <a:p>
            <a:r>
              <a:rPr lang="el-GR" dirty="0"/>
              <a:t>μ</a:t>
            </a:r>
            <a:r>
              <a:rPr lang="fr-FR" dirty="0"/>
              <a:t> = 2000.</a:t>
            </a:r>
            <a:r>
              <a:rPr lang="el-GR" dirty="0"/>
              <a:t> μ</a:t>
            </a:r>
            <a:r>
              <a:rPr lang="el-GR" sz="1600" baseline="-25000" dirty="0"/>
              <a:t>0</a:t>
            </a:r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7FAB775-B533-651B-B63D-18D9EE81C165}"/>
              </a:ext>
            </a:extLst>
          </p:cNvPr>
          <p:cNvSpPr txBox="1"/>
          <p:nvPr/>
        </p:nvSpPr>
        <p:spPr>
          <a:xfrm>
            <a:off x="639570" y="2066512"/>
            <a:ext cx="10912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Calcul du champ magnétique à 5 cm d’un fil rectiligne parcouru par un courant de 10A dans l’air et dans du fer doux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E798A62-92FA-8A0D-0133-BAB65F950A82}"/>
                  </a:ext>
                </a:extLst>
              </p:cNvPr>
              <p:cNvSpPr txBox="1"/>
              <p:nvPr/>
            </p:nvSpPr>
            <p:spPr>
              <a:xfrm>
                <a:off x="10375936" y="3783870"/>
                <a:ext cx="19667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fr-FR" sz="2400" dirty="0"/>
                  <a:t>B.2.</a:t>
                </a:r>
                <a14:m>
                  <m:oMath xmlns:m="http://schemas.openxmlformats.org/officeDocument/2006/math">
                    <m:r>
                      <a:rPr lang="ar-AE" sz="2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fr-FR" sz="2400" dirty="0"/>
                  <a:t>=</a:t>
                </a:r>
                <a:r>
                  <a:rPr lang="el-GR" sz="2400" dirty="0"/>
                  <a:t>μ​</a:t>
                </a:r>
                <a:r>
                  <a:rPr lang="fr-FR" sz="2400" dirty="0"/>
                  <a:t>.I​ </a:t>
                </a:r>
              </a:p>
            </p:txBody>
          </p:sp>
        </mc:Choice>
        <mc:Fallback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E798A62-92FA-8A0D-0133-BAB65F950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5936" y="3783870"/>
                <a:ext cx="1966756" cy="461665"/>
              </a:xfrm>
              <a:prstGeom prst="rect">
                <a:avLst/>
              </a:prstGeom>
              <a:blipFill>
                <a:blip r:embed="rId5"/>
                <a:stretch>
                  <a:fillRect l="-4644" t="-10667" b="-30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45A6851-5ACE-CE8C-3422-C669D34B7DBC}"/>
                  </a:ext>
                </a:extLst>
              </p:cNvPr>
              <p:cNvSpPr txBox="1"/>
              <p:nvPr/>
            </p:nvSpPr>
            <p:spPr>
              <a:xfrm>
                <a:off x="1029429" y="1240420"/>
                <a:ext cx="3706336" cy="461665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sz="2400" dirty="0"/>
                  <a:t>n.I</a:t>
                </a:r>
                <a14:m>
                  <m:oMath xmlns:m="http://schemas.openxmlformats.org/officeDocument/2006/math">
                    <m:r>
                      <a:rPr lang="fr-FR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𝑎𝑣𝑒𝑐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l-GR" sz="2400" dirty="0"/>
                      <m:t>μ</m:t>
                    </m:r>
                    <m:r>
                      <m:rPr>
                        <m:nor/>
                      </m:rPr>
                      <a:rPr lang="fr-FR" sz="2400" b="0" i="0" baseline="-25000" dirty="0" smtClean="0"/>
                      <m:t>r</m:t>
                    </m:r>
                    <m:r>
                      <m:rPr>
                        <m:nor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nor/>
                      </m:rPr>
                      <a:rPr lang="el-GR" sz="2400" dirty="0"/>
                      <m:t>μ</m:t>
                    </m:r>
                    <m:r>
                      <m:rPr>
                        <m:nor/>
                      </m:rPr>
                      <a:rPr lang="el-GR" sz="2400" baseline="-25000" dirty="0"/>
                      <m:t>0</m:t>
                    </m:r>
                  </m:oMath>
                </a14:m>
                <a:r>
                  <a:rPr lang="fr-FR" sz="2400" dirty="0"/>
                  <a:t>.H</a:t>
                </a:r>
              </a:p>
            </p:txBody>
          </p:sp>
        </mc:Choice>
        <mc:Fallback xmlns="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345A6851-5ACE-CE8C-3422-C669D34B7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429" y="1240420"/>
                <a:ext cx="3706336" cy="461665"/>
              </a:xfrm>
              <a:prstGeom prst="rect">
                <a:avLst/>
              </a:prstGeom>
              <a:blipFill>
                <a:blip r:embed="rId6"/>
                <a:stretch>
                  <a:fillRect l="-2459" t="-8974" r="-1475" b="-26923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721F50-0AAD-9FB3-5B50-88B924150063}"/>
                  </a:ext>
                </a:extLst>
              </p:cNvPr>
              <p:cNvSpPr txBox="1"/>
              <p:nvPr/>
            </p:nvSpPr>
            <p:spPr>
              <a:xfrm>
                <a:off x="4894656" y="1148086"/>
                <a:ext cx="520492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𝑒𝑠𝑡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𝑙𝑎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𝑙𝑜𝑛𝑔𝑢𝑒𝑢𝑟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𝑑𝑒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𝑙𝑎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𝑙𝑖𝑔𝑛𝑒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𝑑𝑒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𝑎𝑚𝑝𝑠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fr-FR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</a:rPr>
                      <m:t>𝑑𝑜𝑛𝑐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𝑝𝑜𝑢𝑟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𝑢𝑛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𝑟𝑎𝑦𝑜𝑛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fr-FR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 smtClean="0">
                        <a:latin typeface="Cambria Math" panose="02040503050406030204" pitchFamily="18" charset="0"/>
                      </a:rPr>
                      <m:t>𝑡𝑟𝑜𝑢𝑣𝑒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𝒍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fr-FR" b="1" dirty="0"/>
                      <m:t>2</m:t>
                    </m:r>
                    <m:r>
                      <m:rPr>
                        <m:nor/>
                      </m:rPr>
                      <a:rPr lang="fr-FR" b="1" dirty="0"/>
                      <m:t>.</m:t>
                    </m:r>
                    <m:r>
                      <a:rPr lang="ar-AE" b="1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fr-FR" b="1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9721F50-0AAD-9FB3-5B50-88B924150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656" y="1148086"/>
                <a:ext cx="5204925" cy="646331"/>
              </a:xfrm>
              <a:prstGeom prst="rect">
                <a:avLst/>
              </a:prstGeom>
              <a:blipFill>
                <a:blip r:embed="rId7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221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1DA893-EEF4-2C82-25D4-97CFA3DB7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Calcul du champ magnétique, du flux et de L d’une bobine (air)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746B18-2D4C-A975-64DB-3B66F838E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579" y="2996529"/>
            <a:ext cx="3033023" cy="248433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E6DCB06-80DE-F06C-2872-A95BF54C2646}"/>
              </a:ext>
            </a:extLst>
          </p:cNvPr>
          <p:cNvSpPr/>
          <p:nvPr/>
        </p:nvSpPr>
        <p:spPr>
          <a:xfrm>
            <a:off x="1129480" y="1802632"/>
            <a:ext cx="602901" cy="589915"/>
          </a:xfrm>
          <a:prstGeom prst="ellipse">
            <a:avLst/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95809B-9873-34DB-EEB7-E49FABC7CD24}"/>
              </a:ext>
            </a:extLst>
          </p:cNvPr>
          <p:cNvSpPr txBox="1"/>
          <p:nvPr/>
        </p:nvSpPr>
        <p:spPr>
          <a:xfrm>
            <a:off x="682167" y="1376362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de dessus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20ECDE6-A689-BBF1-24E0-BD9F28D8749F}"/>
              </a:ext>
            </a:extLst>
          </p:cNvPr>
          <p:cNvCxnSpPr>
            <a:cxnSpLocks/>
          </p:cNvCxnSpPr>
          <p:nvPr/>
        </p:nvCxnSpPr>
        <p:spPr>
          <a:xfrm>
            <a:off x="992218" y="1802632"/>
            <a:ext cx="223622" cy="0"/>
          </a:xfrm>
          <a:prstGeom prst="line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F584678-A799-BAEC-5DEC-ECE8B040E939}"/>
              </a:ext>
            </a:extLst>
          </p:cNvPr>
          <p:cNvCxnSpPr>
            <a:cxnSpLocks/>
          </p:cNvCxnSpPr>
          <p:nvPr/>
        </p:nvCxnSpPr>
        <p:spPr>
          <a:xfrm>
            <a:off x="946498" y="1802632"/>
            <a:ext cx="524258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694FDAA-49D8-5917-FCF7-933F4D2D9DB0}"/>
              </a:ext>
            </a:extLst>
          </p:cNvPr>
          <p:cNvCxnSpPr>
            <a:cxnSpLocks/>
          </p:cNvCxnSpPr>
          <p:nvPr/>
        </p:nvCxnSpPr>
        <p:spPr>
          <a:xfrm>
            <a:off x="946498" y="2392547"/>
            <a:ext cx="442217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57DECE8-9DCC-C256-80E9-4CEBA7BBCF67}"/>
              </a:ext>
            </a:extLst>
          </p:cNvPr>
          <p:cNvCxnSpPr>
            <a:cxnSpLocks/>
          </p:cNvCxnSpPr>
          <p:nvPr/>
        </p:nvCxnSpPr>
        <p:spPr>
          <a:xfrm flipH="1">
            <a:off x="946498" y="2392547"/>
            <a:ext cx="198120" cy="0"/>
          </a:xfrm>
          <a:prstGeom prst="line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80BC845-45DE-0E25-020B-B218E839EED3}"/>
              </a:ext>
            </a:extLst>
          </p:cNvPr>
          <p:cNvCxnSpPr/>
          <p:nvPr/>
        </p:nvCxnSpPr>
        <p:spPr>
          <a:xfrm flipH="1" flipV="1">
            <a:off x="1534762" y="2097589"/>
            <a:ext cx="371856" cy="38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E4B916DF-4A19-F0DD-A966-4901FB9BFF4D}"/>
              </a:ext>
            </a:extLst>
          </p:cNvPr>
          <p:cNvSpPr txBox="1"/>
          <p:nvPr/>
        </p:nvSpPr>
        <p:spPr>
          <a:xfrm>
            <a:off x="1878428" y="2299449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 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744A41B-8F7B-CEA7-B229-7D5DB8DBA020}"/>
              </a:ext>
            </a:extLst>
          </p:cNvPr>
          <p:cNvCxnSpPr/>
          <p:nvPr/>
        </p:nvCxnSpPr>
        <p:spPr>
          <a:xfrm flipV="1">
            <a:off x="1430931" y="3381249"/>
            <a:ext cx="0" cy="402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D3CA1C95-C48C-C074-09CF-4519118C6F41}"/>
              </a:ext>
            </a:extLst>
          </p:cNvPr>
          <p:cNvCxnSpPr>
            <a:cxnSpLocks/>
          </p:cNvCxnSpPr>
          <p:nvPr/>
        </p:nvCxnSpPr>
        <p:spPr>
          <a:xfrm flipH="1" flipV="1">
            <a:off x="1215841" y="3497073"/>
            <a:ext cx="87274" cy="155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736F42C5-4E42-2C52-9BC4-9052E77114DA}"/>
              </a:ext>
            </a:extLst>
          </p:cNvPr>
          <p:cNvCxnSpPr>
            <a:cxnSpLocks/>
          </p:cNvCxnSpPr>
          <p:nvPr/>
        </p:nvCxnSpPr>
        <p:spPr>
          <a:xfrm flipV="1">
            <a:off x="1565243" y="3490982"/>
            <a:ext cx="79248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32670EB3-C2D4-939D-CB71-3CF2734B4ADC}"/>
              </a:ext>
            </a:extLst>
          </p:cNvPr>
          <p:cNvSpPr txBox="1"/>
          <p:nvPr/>
        </p:nvSpPr>
        <p:spPr>
          <a:xfrm>
            <a:off x="1407442" y="318168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</a:rPr>
              <a:t>B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DB3DE2F1-4726-BC1D-ADBD-99AFB8866F6A}"/>
              </a:ext>
            </a:extLst>
          </p:cNvPr>
          <p:cNvCxnSpPr>
            <a:cxnSpLocks/>
          </p:cNvCxnSpPr>
          <p:nvPr/>
        </p:nvCxnSpPr>
        <p:spPr>
          <a:xfrm>
            <a:off x="1507331" y="3250185"/>
            <a:ext cx="149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47300524-0645-D5B8-BA7A-F0B5241346E1}"/>
              </a:ext>
            </a:extLst>
          </p:cNvPr>
          <p:cNvSpPr txBox="1"/>
          <p:nvPr/>
        </p:nvSpPr>
        <p:spPr>
          <a:xfrm>
            <a:off x="1197630" y="188445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</a:rPr>
              <a:t>B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3BFF3ADE-0848-0177-786D-0D069B46126C}"/>
              </a:ext>
            </a:extLst>
          </p:cNvPr>
          <p:cNvCxnSpPr>
            <a:cxnSpLocks/>
          </p:cNvCxnSpPr>
          <p:nvPr/>
        </p:nvCxnSpPr>
        <p:spPr>
          <a:xfrm>
            <a:off x="1297519" y="1952955"/>
            <a:ext cx="149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DD91A055-B10A-F079-28B4-1C44C1AEFEB1}"/>
              </a:ext>
            </a:extLst>
          </p:cNvPr>
          <p:cNvSpPr txBox="1"/>
          <p:nvPr/>
        </p:nvSpPr>
        <p:spPr>
          <a:xfrm>
            <a:off x="686874" y="177914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15A 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3E72A6B-15C9-0C4F-6D09-29F9436F7BD8}"/>
              </a:ext>
            </a:extLst>
          </p:cNvPr>
          <p:cNvSpPr txBox="1"/>
          <p:nvPr/>
        </p:nvSpPr>
        <p:spPr>
          <a:xfrm>
            <a:off x="658679" y="2829374"/>
            <a:ext cx="1276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de coté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18156D76-521E-5EF9-E357-8AC81307F681}"/>
                  </a:ext>
                </a:extLst>
              </p:cNvPr>
              <p:cNvSpPr txBox="1"/>
              <p:nvPr/>
            </p:nvSpPr>
            <p:spPr>
              <a:xfrm>
                <a:off x="7846245" y="1834151"/>
                <a:ext cx="3216275" cy="4841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fr-FR" b="0" i="0" baseline="3000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.</m:t>
                    </m:r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pt-BR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fr-FR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 =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n</m:t>
                    </m:r>
                    <m:r>
                      <a:rPr lang="fr-FR" baseline="3000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>
                        <a:latin typeface="Cambria Math" panose="02040503050406030204" pitchFamily="18" charset="0"/>
                      </a:rPr>
                      <m:t>.</m:t>
                    </m:r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pt-BR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18156D76-521E-5EF9-E357-8AC81307F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6245" y="1834151"/>
                <a:ext cx="3216275" cy="484172"/>
              </a:xfrm>
              <a:prstGeom prst="rect">
                <a:avLst/>
              </a:prstGeom>
              <a:blipFill>
                <a:blip r:embed="rId3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6948F04F-B4DD-1B98-5AB1-603CFAC56B2B}"/>
                  </a:ext>
                </a:extLst>
              </p:cNvPr>
              <p:cNvSpPr txBox="1"/>
              <p:nvPr/>
            </p:nvSpPr>
            <p:spPr>
              <a:xfrm>
                <a:off x="6340405" y="1317475"/>
                <a:ext cx="1318664" cy="461665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i="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fr-FR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fr-FR" sz="24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6948F04F-B4DD-1B98-5AB1-603CFAC56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405" y="1317475"/>
                <a:ext cx="1318664" cy="461665"/>
              </a:xfrm>
              <a:prstGeom prst="rect">
                <a:avLst/>
              </a:prstGeom>
              <a:blipFill>
                <a:blip r:embed="rId4"/>
                <a:stretch>
                  <a:fillRect b="-8974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ZoneTexte 51">
            <a:extLst>
              <a:ext uri="{FF2B5EF4-FFF2-40B4-BE49-F238E27FC236}">
                <a16:creationId xmlns:a16="http://schemas.microsoft.com/office/drawing/2014/main" id="{9FBA8149-050C-429D-D14E-67737B3D1B08}"/>
              </a:ext>
            </a:extLst>
          </p:cNvPr>
          <p:cNvSpPr txBox="1"/>
          <p:nvPr/>
        </p:nvSpPr>
        <p:spPr>
          <a:xfrm>
            <a:off x="2868184" y="1384295"/>
            <a:ext cx="3370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Flux magnétique créé par n spire :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FBFC2A34-744A-2B7B-6BA1-2DAA9818EE67}"/>
              </a:ext>
            </a:extLst>
          </p:cNvPr>
          <p:cNvSpPr txBox="1"/>
          <p:nvPr/>
        </p:nvSpPr>
        <p:spPr>
          <a:xfrm>
            <a:off x="2947444" y="1970624"/>
            <a:ext cx="3448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Flux magnétique vue par n spires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448C8CAF-0433-9137-9A8B-4DF654CCD16C}"/>
                  </a:ext>
                </a:extLst>
              </p:cNvPr>
              <p:cNvSpPr txBox="1"/>
              <p:nvPr/>
            </p:nvSpPr>
            <p:spPr>
              <a:xfrm>
                <a:off x="6331911" y="2540647"/>
                <a:ext cx="13271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fr-FR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fr-FR" sz="2400" b="0" i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 panose="02040503050406030204" pitchFamily="18" charset="0"/>
                        </a:rPr>
                        <m:t>I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448C8CAF-0433-9137-9A8B-4DF654CCD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911" y="2540647"/>
                <a:ext cx="132715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4C52A27F-E12C-D871-4A81-F3052EFF34E4}"/>
                  </a:ext>
                </a:extLst>
              </p:cNvPr>
              <p:cNvSpPr txBox="1"/>
              <p:nvPr/>
            </p:nvSpPr>
            <p:spPr>
              <a:xfrm>
                <a:off x="7809671" y="1210905"/>
                <a:ext cx="2947470" cy="7937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𝑎𝑣𝑒𝑐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𝑒𝑡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  <a:p>
                <a:endParaRPr lang="fr-FR" dirty="0"/>
              </a:p>
            </p:txBody>
          </p:sp>
        </mc:Choice>
        <mc:Fallback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4C52A27F-E12C-D871-4A81-F3052EFF3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671" y="1210905"/>
                <a:ext cx="2947470" cy="7937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Image 58">
            <a:extLst>
              <a:ext uri="{FF2B5EF4-FFF2-40B4-BE49-F238E27FC236}">
                <a16:creationId xmlns:a16="http://schemas.microsoft.com/office/drawing/2014/main" id="{30B1C501-B32C-A474-B304-01C617F309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8415" y="3863789"/>
            <a:ext cx="1539373" cy="449619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F247F527-04C4-7E07-69C8-AF86974AAD91}"/>
              </a:ext>
            </a:extLst>
          </p:cNvPr>
          <p:cNvSpPr txBox="1"/>
          <p:nvPr/>
        </p:nvSpPr>
        <p:spPr>
          <a:xfrm>
            <a:off x="3093491" y="2652381"/>
            <a:ext cx="2555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Inductance de la bobine: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D920F69-4DEA-1D3F-DF16-B814BAC3B132}"/>
              </a:ext>
            </a:extLst>
          </p:cNvPr>
          <p:cNvSpPr/>
          <p:nvPr/>
        </p:nvSpPr>
        <p:spPr>
          <a:xfrm>
            <a:off x="6340406" y="2535019"/>
            <a:ext cx="1318663" cy="60405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B6FDA83D-BF37-B1FF-C0CD-AB75DC4DAF96}"/>
              </a:ext>
            </a:extLst>
          </p:cNvPr>
          <p:cNvSpPr txBox="1"/>
          <p:nvPr/>
        </p:nvSpPr>
        <p:spPr>
          <a:xfrm>
            <a:off x="3093491" y="3306316"/>
            <a:ext cx="561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Application numérique : </a:t>
            </a:r>
            <a:r>
              <a:rPr lang="fr-FR" dirty="0"/>
              <a:t>Rayon des spires R=5cm et n=5 : 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C2AB9A54-3ACF-33C0-70F1-CF5B9F6631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4940" y="3879030"/>
            <a:ext cx="1867062" cy="434378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181FBF6C-BDD2-9701-3769-2972AAEA98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0441" y="3783585"/>
            <a:ext cx="1425063" cy="472481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E8BE513B-7EE8-8D64-BB93-F4E94E5CAFBC}"/>
              </a:ext>
            </a:extLst>
          </p:cNvPr>
          <p:cNvSpPr/>
          <p:nvPr/>
        </p:nvSpPr>
        <p:spPr>
          <a:xfrm>
            <a:off x="6348900" y="1846108"/>
            <a:ext cx="1318663" cy="60405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3FD82C2A-AB6F-5F39-92B1-69263813D4B5}"/>
                  </a:ext>
                </a:extLst>
              </p:cNvPr>
              <p:cNvSpPr txBox="1"/>
              <p:nvPr/>
            </p:nvSpPr>
            <p:spPr>
              <a:xfrm>
                <a:off x="6252698" y="1864576"/>
                <a:ext cx="15569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fr-FR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sz="2400" i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fr-FR" sz="2400" i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fr-FR" sz="2400" i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fr-FR" sz="24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3FD82C2A-AB6F-5F39-92B1-69263813D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698" y="1864576"/>
                <a:ext cx="1556973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3587AAD4-5C2D-79EB-F77A-DBBE39FDCD25}"/>
                  </a:ext>
                </a:extLst>
              </p:cNvPr>
              <p:cNvSpPr txBox="1"/>
              <p:nvPr/>
            </p:nvSpPr>
            <p:spPr>
              <a:xfrm>
                <a:off x="7846245" y="2535018"/>
                <a:ext cx="2910896" cy="533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dirty="0"/>
                  <a:t>Donc L=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>
                            <a:latin typeface="Cambria Math" panose="02040503050406030204" pitchFamily="18" charset="0"/>
                          </a:rPr>
                          <m:t>Φ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den>
                    </m:f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pt-B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fr-FR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pt-BR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r-F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 sz="2000">
                        <a:latin typeface="Cambria Math" panose="02040503050406030204" pitchFamily="18" charset="0"/>
                      </a:rPr>
                      <m:t>n</m:t>
                    </m:r>
                    <m:r>
                      <a:rPr lang="fr-FR" sz="2000" baseline="30000">
                        <a:latin typeface="Cambria Math" panose="02040503050406030204" pitchFamily="18" charset="0"/>
                      </a:rPr>
                      <m:t>2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endParaRPr lang="fr-FR" sz="2000" dirty="0"/>
              </a:p>
            </p:txBody>
          </p:sp>
        </mc:Choice>
        <mc:Fallback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3587AAD4-5C2D-79EB-F77A-DBBE39FDC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6245" y="2535018"/>
                <a:ext cx="2910896" cy="533992"/>
              </a:xfrm>
              <a:prstGeom prst="rect">
                <a:avLst/>
              </a:prstGeom>
              <a:blipFill>
                <a:blip r:embed="rId11"/>
                <a:stretch>
                  <a:fillRect l="-2092" b="-91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52D7F38B-3D1F-3E9F-56DA-402EDC2E1B5C}"/>
              </a:ext>
            </a:extLst>
          </p:cNvPr>
          <p:cNvSpPr/>
          <p:nvPr/>
        </p:nvSpPr>
        <p:spPr>
          <a:xfrm>
            <a:off x="3014897" y="4804127"/>
            <a:ext cx="8920480" cy="193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A5DA5D89-C358-BF54-83D4-733F019DB025}"/>
              </a:ext>
            </a:extLst>
          </p:cNvPr>
          <p:cNvSpPr txBox="1"/>
          <p:nvPr/>
        </p:nvSpPr>
        <p:spPr>
          <a:xfrm>
            <a:off x="3133616" y="4984830"/>
            <a:ext cx="7183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Est-ce que l’inductance augmente lorsque le nombre de spires augmente ?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9D8326C7-80FF-F0DB-0B37-25806D5ADD4F}"/>
              </a:ext>
            </a:extLst>
          </p:cNvPr>
          <p:cNvSpPr txBox="1"/>
          <p:nvPr/>
        </p:nvSpPr>
        <p:spPr>
          <a:xfrm>
            <a:off x="3129827" y="5546045"/>
            <a:ext cx="621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Est-ce que l’inductance augmente lorsque le courant augmente ?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BD938EB9-6B09-9E11-4266-144C1D5C3506}"/>
              </a:ext>
            </a:extLst>
          </p:cNvPr>
          <p:cNvSpPr txBox="1"/>
          <p:nvPr/>
        </p:nvSpPr>
        <p:spPr>
          <a:xfrm>
            <a:off x="3129827" y="6107260"/>
            <a:ext cx="7041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Est-ce que l’inductance augmente lorsque le rayon de la spire augmente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306A9F-FDB0-E635-3834-2A8C0B6C3A23}"/>
              </a:ext>
            </a:extLst>
          </p:cNvPr>
          <p:cNvSpPr txBox="1"/>
          <p:nvPr/>
        </p:nvSpPr>
        <p:spPr>
          <a:xfrm>
            <a:off x="10317314" y="3080446"/>
            <a:ext cx="161806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approximation</a:t>
            </a:r>
          </a:p>
        </p:txBody>
      </p:sp>
    </p:spTree>
    <p:extLst>
      <p:ext uri="{BB962C8B-B14F-4D97-AF65-F5344CB8AC3E}">
        <p14:creationId xmlns:p14="http://schemas.microsoft.com/office/powerpoint/2010/main" val="92805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11DDB1-5B26-8E5D-9F4F-17268CF8A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Lignes de champs dans un matériau magnétique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664770-1B0D-72F7-6036-3CD7B55A7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18" y="2421056"/>
            <a:ext cx="5096088" cy="215751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929082-F794-3651-54D1-64F4242FB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901" y="2450239"/>
            <a:ext cx="1467650" cy="209914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9375E4-0FD3-FE7B-987B-C5D0FA8B24A0}"/>
              </a:ext>
            </a:extLst>
          </p:cNvPr>
          <p:cNvSpPr txBox="1"/>
          <p:nvPr/>
        </p:nvSpPr>
        <p:spPr>
          <a:xfrm>
            <a:off x="964095" y="1099102"/>
            <a:ext cx="10136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Reprenons l’exemple de nos 5 spires et plaçons les dans un matériau non magnétique </a:t>
            </a:r>
            <a:r>
              <a:rPr lang="el-GR" dirty="0"/>
              <a:t>μ</a:t>
            </a:r>
            <a:r>
              <a:rPr lang="fr-FR" baseline="-25000" dirty="0"/>
              <a:t>r</a:t>
            </a:r>
            <a:r>
              <a:rPr lang="fr-FR" dirty="0"/>
              <a:t> = 1 (bois, plastique) puis </a:t>
            </a:r>
            <a:r>
              <a:rPr lang="el-GR" dirty="0"/>
              <a:t>μ</a:t>
            </a:r>
            <a:r>
              <a:rPr lang="fr-FR" baseline="-25000" dirty="0"/>
              <a:t>r</a:t>
            </a:r>
            <a:r>
              <a:rPr lang="fr-FR" dirty="0"/>
              <a:t> = 5 (inox 316), 10 et 50 (acier = fer+ carbone). On aurait pu aussi tester le fer doux (fer sans carbone) qui possède un </a:t>
            </a:r>
            <a:r>
              <a:rPr lang="el-GR" dirty="0"/>
              <a:t>μ</a:t>
            </a:r>
            <a:r>
              <a:rPr lang="fr-FR" baseline="-25000" dirty="0"/>
              <a:t>r</a:t>
            </a:r>
            <a:r>
              <a:rPr lang="fr-FR" dirty="0"/>
              <a:t> = 2000. On peut voir que plus le matériau est magnétique et plus les lignes de champs sont canalisées à l’intérieur du matériau.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CE4283-6E33-71B5-25C2-C77B15303FAE}"/>
              </a:ext>
            </a:extLst>
          </p:cNvPr>
          <p:cNvSpPr txBox="1"/>
          <p:nvPr/>
        </p:nvSpPr>
        <p:spPr>
          <a:xfrm>
            <a:off x="955041" y="4815682"/>
            <a:ext cx="514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Calcul de B pour </a:t>
            </a:r>
            <a:r>
              <a:rPr lang="el-GR" dirty="0"/>
              <a:t>μ</a:t>
            </a:r>
            <a:r>
              <a:rPr lang="fr-FR" baseline="-25000" dirty="0"/>
              <a:t>r</a:t>
            </a:r>
            <a:r>
              <a:rPr lang="fr-FR" dirty="0"/>
              <a:t> = 50 avec le théorème d’Ampère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A6C066A-1757-3D3D-6B61-D87C9283AA25}"/>
                  </a:ext>
                </a:extLst>
              </p:cNvPr>
              <p:cNvSpPr txBox="1"/>
              <p:nvPr/>
            </p:nvSpPr>
            <p:spPr>
              <a:xfrm>
                <a:off x="732646" y="5193062"/>
                <a:ext cx="1649016" cy="461665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fr-FR" sz="2400" dirty="0"/>
                  <a:t>n.I</a:t>
                </a:r>
                <a14:m>
                  <m:oMath xmlns:m="http://schemas.openxmlformats.org/officeDocument/2006/math">
                    <m:r>
                      <a:rPr lang="fr-FR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sz="2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A6C066A-1757-3D3D-6B61-D87C9283A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46" y="5193062"/>
                <a:ext cx="1649016" cy="461665"/>
              </a:xfrm>
              <a:prstGeom prst="rect">
                <a:avLst/>
              </a:prstGeom>
              <a:blipFill>
                <a:blip r:embed="rId4"/>
                <a:stretch>
                  <a:fillRect l="-5128" t="-8974" b="-26923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4AC9B3E4-F715-030A-3FD4-2393ABC904E5}"/>
              </a:ext>
            </a:extLst>
          </p:cNvPr>
          <p:cNvSpPr/>
          <p:nvPr/>
        </p:nvSpPr>
        <p:spPr>
          <a:xfrm>
            <a:off x="8885583" y="2883353"/>
            <a:ext cx="1107270" cy="128133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609A88-5909-7542-C544-34BACF42D012}"/>
              </a:ext>
            </a:extLst>
          </p:cNvPr>
          <p:cNvSpPr/>
          <p:nvPr/>
        </p:nvSpPr>
        <p:spPr>
          <a:xfrm>
            <a:off x="9199222" y="3189048"/>
            <a:ext cx="457200" cy="7246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6FB788-3118-D079-E224-8EE4D7977CCE}"/>
              </a:ext>
            </a:extLst>
          </p:cNvPr>
          <p:cNvSpPr/>
          <p:nvPr/>
        </p:nvSpPr>
        <p:spPr>
          <a:xfrm>
            <a:off x="9043946" y="3042399"/>
            <a:ext cx="767751" cy="100066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15B0BF6-702B-8C78-B3A5-6A9340493295}"/>
              </a:ext>
            </a:extLst>
          </p:cNvPr>
          <p:cNvCxnSpPr/>
          <p:nvPr/>
        </p:nvCxnSpPr>
        <p:spPr>
          <a:xfrm>
            <a:off x="9018869" y="4251419"/>
            <a:ext cx="767751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A139DC1D-4ABD-C08B-6222-EE9A33FB082B}"/>
              </a:ext>
            </a:extLst>
          </p:cNvPr>
          <p:cNvSpPr txBox="1"/>
          <p:nvPr/>
        </p:nvSpPr>
        <p:spPr>
          <a:xfrm>
            <a:off x="9115190" y="416563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8cm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98E70C8-A2B6-FA58-9035-A3C7901999CD}"/>
              </a:ext>
            </a:extLst>
          </p:cNvPr>
          <p:cNvCxnSpPr>
            <a:cxnSpLocks/>
          </p:cNvCxnSpPr>
          <p:nvPr/>
        </p:nvCxnSpPr>
        <p:spPr>
          <a:xfrm flipV="1">
            <a:off x="10084867" y="3042399"/>
            <a:ext cx="0" cy="100066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91C2B914-F7C2-D8FE-44AA-F719E3FA47B4}"/>
              </a:ext>
            </a:extLst>
          </p:cNvPr>
          <p:cNvSpPr txBox="1"/>
          <p:nvPr/>
        </p:nvSpPr>
        <p:spPr>
          <a:xfrm>
            <a:off x="9992853" y="333361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12cm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CC354AE-1E17-A221-5B35-F6F434AC72E2}"/>
                  </a:ext>
                </a:extLst>
              </p:cNvPr>
              <p:cNvSpPr txBox="1"/>
              <p:nvPr/>
            </p:nvSpPr>
            <p:spPr>
              <a:xfrm>
                <a:off x="7241111" y="4748611"/>
                <a:ext cx="3895579" cy="1040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 H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𝑒𝑡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l-GR" dirty="0"/>
                      <m:t>μ</m:t>
                    </m:r>
                    <m:r>
                      <m:rPr>
                        <m:nor/>
                      </m:rPr>
                      <a:rPr lang="fr-FR" baseline="-25000" dirty="0"/>
                      <m:t>r</m:t>
                    </m:r>
                    <m:r>
                      <m:rPr>
                        <m:nor/>
                      </m:rPr>
                      <a:rPr lang="fr-FR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nor/>
                      </m:rPr>
                      <a:rPr lang="el-GR" dirty="0"/>
                      <m:t>μ</m:t>
                    </m:r>
                    <m:r>
                      <m:rPr>
                        <m:nor/>
                      </m:rPr>
                      <a:rPr lang="el-GR" baseline="-25000" dirty="0"/>
                      <m:t>0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nor/>
                        </m:rPr>
                        <a:rPr lang="el-GR"/>
                        <m:t>4</m:t>
                      </m:r>
                      <m:r>
                        <m:rPr>
                          <m:nor/>
                        </m:rPr>
                        <a:rPr lang="el-GR"/>
                        <m:t>π</m:t>
                      </m:r>
                      <m:sSup>
                        <m:sSup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𝑚𝑇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0CC354AE-1E17-A221-5B35-F6F434AC7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1111" y="4748611"/>
                <a:ext cx="3895579" cy="10409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F804616-B956-CC72-C180-658235F07021}"/>
                  </a:ext>
                </a:extLst>
              </p:cNvPr>
              <p:cNvSpPr txBox="1"/>
              <p:nvPr/>
            </p:nvSpPr>
            <p:spPr>
              <a:xfrm>
                <a:off x="2203501" y="5220175"/>
                <a:ext cx="48906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𝑎𝑣𝑒𝑐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F804616-B956-CC72-C180-658235F07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3501" y="5220175"/>
                <a:ext cx="489069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78CFB75-88A8-E6A5-6F78-9A6F3E99C132}"/>
                  </a:ext>
                </a:extLst>
              </p:cNvPr>
              <p:cNvSpPr txBox="1"/>
              <p:nvPr/>
            </p:nvSpPr>
            <p:spPr>
              <a:xfrm>
                <a:off x="964095" y="6211835"/>
                <a:ext cx="566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Calcul 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φ</m:t>
                    </m:r>
                    <m:r>
                      <a:rPr lang="fr-FR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B</m:t>
                    </m:r>
                    <m:r>
                      <a:rPr lang="fr-FR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S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avec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φ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19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uWb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78CFB75-88A8-E6A5-6F78-9A6F3E99C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095" y="6211835"/>
                <a:ext cx="5668800" cy="369332"/>
              </a:xfrm>
              <a:prstGeom prst="rect">
                <a:avLst/>
              </a:prstGeom>
              <a:blipFill>
                <a:blip r:embed="rId7"/>
                <a:stretch>
                  <a:fillRect l="-860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2CC4739-32F9-DAD7-7EF7-3EF9786C2B4A}"/>
                  </a:ext>
                </a:extLst>
              </p:cNvPr>
              <p:cNvSpPr txBox="1"/>
              <p:nvPr/>
            </p:nvSpPr>
            <p:spPr>
              <a:xfrm>
                <a:off x="7303779" y="6076724"/>
                <a:ext cx="4575938" cy="533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 sz="2000">
                        <a:latin typeface="Cambria Math" panose="02040503050406030204" pitchFamily="18" charset="0"/>
                      </a:rPr>
                      <m:t>φ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96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 panose="02040503050406030204" pitchFamily="18" charset="0"/>
                      </a:rPr>
                      <m:t>uWb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 panose="02040503050406030204" pitchFamily="18" charset="0"/>
                      </a:rPr>
                      <m:t>et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>
                            <a:latin typeface="Cambria Math" panose="02040503050406030204" pitchFamily="18" charset="0"/>
                          </a:rPr>
                          <m:t>Φ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den>
                    </m:f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 panose="02040503050406030204" pitchFamily="18" charset="0"/>
                      </a:rPr>
                      <m:t>uH</m:t>
                    </m:r>
                  </m:oMath>
                </a14:m>
                <a:endParaRPr lang="fr-FR" sz="2000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2CC4739-32F9-DAD7-7EF7-3EF9786C2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779" y="6076724"/>
                <a:ext cx="4575938" cy="53399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F1492A0-AD17-8997-1DA0-E3A8B92BAF5C}"/>
              </a:ext>
            </a:extLst>
          </p:cNvPr>
          <p:cNvCxnSpPr>
            <a:cxnSpLocks/>
          </p:cNvCxnSpPr>
          <p:nvPr/>
        </p:nvCxnSpPr>
        <p:spPr>
          <a:xfrm flipV="1">
            <a:off x="8885583" y="2708223"/>
            <a:ext cx="303318" cy="160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673BD95E-A4B8-9766-9A71-67C725FCE05C}"/>
              </a:ext>
            </a:extLst>
          </p:cNvPr>
          <p:cNvCxnSpPr/>
          <p:nvPr/>
        </p:nvCxnSpPr>
        <p:spPr>
          <a:xfrm flipV="1">
            <a:off x="9992853" y="2708223"/>
            <a:ext cx="313639" cy="167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D0E05FA-21BF-393E-B47F-F748130621DB}"/>
              </a:ext>
            </a:extLst>
          </p:cNvPr>
          <p:cNvCxnSpPr/>
          <p:nvPr/>
        </p:nvCxnSpPr>
        <p:spPr>
          <a:xfrm flipV="1">
            <a:off x="9981496" y="3994171"/>
            <a:ext cx="313639" cy="167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34A7AA1-087B-7C17-FB55-CE20E43FD86E}"/>
              </a:ext>
            </a:extLst>
          </p:cNvPr>
          <p:cNvCxnSpPr>
            <a:cxnSpLocks/>
          </p:cNvCxnSpPr>
          <p:nvPr/>
        </p:nvCxnSpPr>
        <p:spPr>
          <a:xfrm flipH="1">
            <a:off x="9199222" y="2708223"/>
            <a:ext cx="11072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740D65D-A2E3-A3D4-CD8A-2736167CD6CA}"/>
              </a:ext>
            </a:extLst>
          </p:cNvPr>
          <p:cNvCxnSpPr>
            <a:cxnSpLocks/>
          </p:cNvCxnSpPr>
          <p:nvPr/>
        </p:nvCxnSpPr>
        <p:spPr>
          <a:xfrm flipH="1">
            <a:off x="10291583" y="2708223"/>
            <a:ext cx="14909" cy="12833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DBA61DBF-636C-583A-6C38-1681B0B5D6B6}"/>
              </a:ext>
            </a:extLst>
          </p:cNvPr>
          <p:cNvCxnSpPr>
            <a:cxnSpLocks/>
          </p:cNvCxnSpPr>
          <p:nvPr/>
        </p:nvCxnSpPr>
        <p:spPr>
          <a:xfrm flipV="1">
            <a:off x="8814712" y="2625126"/>
            <a:ext cx="313713" cy="1846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0C73C09A-1897-82FA-816B-A0FAA768A29B}"/>
              </a:ext>
            </a:extLst>
          </p:cNvPr>
          <p:cNvSpPr txBox="1"/>
          <p:nvPr/>
        </p:nvSpPr>
        <p:spPr>
          <a:xfrm>
            <a:off x="8487370" y="244046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4cm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0079BD4-6A73-0736-6BDA-2969AFA13993}"/>
              </a:ext>
            </a:extLst>
          </p:cNvPr>
          <p:cNvCxnSpPr>
            <a:cxnSpLocks/>
          </p:cNvCxnSpPr>
          <p:nvPr/>
        </p:nvCxnSpPr>
        <p:spPr>
          <a:xfrm flipV="1">
            <a:off x="9188901" y="3734940"/>
            <a:ext cx="213843" cy="1555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C3CD54A0-DD74-F222-3B9D-DC71F311B6A2}"/>
              </a:ext>
            </a:extLst>
          </p:cNvPr>
          <p:cNvCxnSpPr>
            <a:cxnSpLocks/>
          </p:cNvCxnSpPr>
          <p:nvPr/>
        </p:nvCxnSpPr>
        <p:spPr>
          <a:xfrm>
            <a:off x="9400859" y="3740555"/>
            <a:ext cx="2555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7E1E6EDC-3FF2-D0B1-444A-CDD952269843}"/>
              </a:ext>
            </a:extLst>
          </p:cNvPr>
          <p:cNvCxnSpPr>
            <a:cxnSpLocks/>
          </p:cNvCxnSpPr>
          <p:nvPr/>
        </p:nvCxnSpPr>
        <p:spPr>
          <a:xfrm flipH="1">
            <a:off x="9414532" y="3193715"/>
            <a:ext cx="6885" cy="546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5416FD2B-6C93-9782-1189-59021BFF8BFD}"/>
              </a:ext>
            </a:extLst>
          </p:cNvPr>
          <p:cNvCxnSpPr/>
          <p:nvPr/>
        </p:nvCxnSpPr>
        <p:spPr>
          <a:xfrm flipH="1">
            <a:off x="9591748" y="2618637"/>
            <a:ext cx="401105" cy="423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A1A6306E-92B5-1704-F67B-9D3846AFCAC1}"/>
              </a:ext>
            </a:extLst>
          </p:cNvPr>
          <p:cNvSpPr txBox="1"/>
          <p:nvPr/>
        </p:nvSpPr>
        <p:spPr>
          <a:xfrm>
            <a:off x="9709465" y="2140756"/>
            <a:ext cx="154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ligne de champs au centre</a:t>
            </a:r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EFDD8A68-F219-A431-982A-E57B16927829}"/>
              </a:ext>
            </a:extLst>
          </p:cNvPr>
          <p:cNvSpPr/>
          <p:nvPr/>
        </p:nvSpPr>
        <p:spPr>
          <a:xfrm>
            <a:off x="8768092" y="3564591"/>
            <a:ext cx="741361" cy="356285"/>
          </a:xfrm>
          <a:custGeom>
            <a:avLst/>
            <a:gdLst>
              <a:gd name="connsiteX0" fmla="*/ 114859 w 741361"/>
              <a:gd name="connsiteY0" fmla="*/ 231735 h 356285"/>
              <a:gd name="connsiteX1" fmla="*/ 23419 w 741361"/>
              <a:gd name="connsiteY1" fmla="*/ 353655 h 356285"/>
              <a:gd name="connsiteX2" fmla="*/ 495859 w 741361"/>
              <a:gd name="connsiteY2" fmla="*/ 292695 h 356285"/>
              <a:gd name="connsiteX3" fmla="*/ 732079 w 741361"/>
              <a:gd name="connsiteY3" fmla="*/ 41235 h 356285"/>
              <a:gd name="connsiteX4" fmla="*/ 671119 w 741361"/>
              <a:gd name="connsiteY4" fmla="*/ 3135 h 35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361" h="356285">
                <a:moveTo>
                  <a:pt x="114859" y="231735"/>
                </a:moveTo>
                <a:cubicBezTo>
                  <a:pt x="37389" y="287615"/>
                  <a:pt x="-40081" y="343495"/>
                  <a:pt x="23419" y="353655"/>
                </a:cubicBezTo>
                <a:cubicBezTo>
                  <a:pt x="86919" y="363815"/>
                  <a:pt x="377749" y="344765"/>
                  <a:pt x="495859" y="292695"/>
                </a:cubicBezTo>
                <a:cubicBezTo>
                  <a:pt x="613969" y="240625"/>
                  <a:pt x="702869" y="89495"/>
                  <a:pt x="732079" y="41235"/>
                </a:cubicBezTo>
                <a:cubicBezTo>
                  <a:pt x="761289" y="-7025"/>
                  <a:pt x="716204" y="-1945"/>
                  <a:pt x="671119" y="313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Forme libre : forme 58">
            <a:extLst>
              <a:ext uri="{FF2B5EF4-FFF2-40B4-BE49-F238E27FC236}">
                <a16:creationId xmlns:a16="http://schemas.microsoft.com/office/drawing/2014/main" id="{1544DB2F-E078-D1AA-3497-53F8ED239BF7}"/>
              </a:ext>
            </a:extLst>
          </p:cNvPr>
          <p:cNvSpPr/>
          <p:nvPr/>
        </p:nvSpPr>
        <p:spPr>
          <a:xfrm>
            <a:off x="8781953" y="3434609"/>
            <a:ext cx="741361" cy="356285"/>
          </a:xfrm>
          <a:custGeom>
            <a:avLst/>
            <a:gdLst>
              <a:gd name="connsiteX0" fmla="*/ 114859 w 741361"/>
              <a:gd name="connsiteY0" fmla="*/ 231735 h 356285"/>
              <a:gd name="connsiteX1" fmla="*/ 23419 w 741361"/>
              <a:gd name="connsiteY1" fmla="*/ 353655 h 356285"/>
              <a:gd name="connsiteX2" fmla="*/ 495859 w 741361"/>
              <a:gd name="connsiteY2" fmla="*/ 292695 h 356285"/>
              <a:gd name="connsiteX3" fmla="*/ 732079 w 741361"/>
              <a:gd name="connsiteY3" fmla="*/ 41235 h 356285"/>
              <a:gd name="connsiteX4" fmla="*/ 671119 w 741361"/>
              <a:gd name="connsiteY4" fmla="*/ 3135 h 35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361" h="356285">
                <a:moveTo>
                  <a:pt x="114859" y="231735"/>
                </a:moveTo>
                <a:cubicBezTo>
                  <a:pt x="37389" y="287615"/>
                  <a:pt x="-40081" y="343495"/>
                  <a:pt x="23419" y="353655"/>
                </a:cubicBezTo>
                <a:cubicBezTo>
                  <a:pt x="86919" y="363815"/>
                  <a:pt x="377749" y="344765"/>
                  <a:pt x="495859" y="292695"/>
                </a:cubicBezTo>
                <a:cubicBezTo>
                  <a:pt x="613969" y="240625"/>
                  <a:pt x="702869" y="89495"/>
                  <a:pt x="732079" y="41235"/>
                </a:cubicBezTo>
                <a:cubicBezTo>
                  <a:pt x="761289" y="-7025"/>
                  <a:pt x="716204" y="-1945"/>
                  <a:pt x="671119" y="313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47EFAD81-292D-A41A-0396-C608B9DAFB4A}"/>
              </a:ext>
            </a:extLst>
          </p:cNvPr>
          <p:cNvSpPr/>
          <p:nvPr/>
        </p:nvSpPr>
        <p:spPr>
          <a:xfrm>
            <a:off x="8753067" y="3336089"/>
            <a:ext cx="741361" cy="356285"/>
          </a:xfrm>
          <a:custGeom>
            <a:avLst/>
            <a:gdLst>
              <a:gd name="connsiteX0" fmla="*/ 114859 w 741361"/>
              <a:gd name="connsiteY0" fmla="*/ 231735 h 356285"/>
              <a:gd name="connsiteX1" fmla="*/ 23419 w 741361"/>
              <a:gd name="connsiteY1" fmla="*/ 353655 h 356285"/>
              <a:gd name="connsiteX2" fmla="*/ 495859 w 741361"/>
              <a:gd name="connsiteY2" fmla="*/ 292695 h 356285"/>
              <a:gd name="connsiteX3" fmla="*/ 732079 w 741361"/>
              <a:gd name="connsiteY3" fmla="*/ 41235 h 356285"/>
              <a:gd name="connsiteX4" fmla="*/ 671119 w 741361"/>
              <a:gd name="connsiteY4" fmla="*/ 3135 h 35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361" h="356285">
                <a:moveTo>
                  <a:pt x="114859" y="231735"/>
                </a:moveTo>
                <a:cubicBezTo>
                  <a:pt x="37389" y="287615"/>
                  <a:pt x="-40081" y="343495"/>
                  <a:pt x="23419" y="353655"/>
                </a:cubicBezTo>
                <a:cubicBezTo>
                  <a:pt x="86919" y="363815"/>
                  <a:pt x="377749" y="344765"/>
                  <a:pt x="495859" y="292695"/>
                </a:cubicBezTo>
                <a:cubicBezTo>
                  <a:pt x="613969" y="240625"/>
                  <a:pt x="702869" y="89495"/>
                  <a:pt x="732079" y="41235"/>
                </a:cubicBezTo>
                <a:cubicBezTo>
                  <a:pt x="761289" y="-7025"/>
                  <a:pt x="716204" y="-1945"/>
                  <a:pt x="671119" y="313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E2AC3FFA-FA36-BDC4-5209-F3B22F0BA5D6}"/>
              </a:ext>
            </a:extLst>
          </p:cNvPr>
          <p:cNvSpPr/>
          <p:nvPr/>
        </p:nvSpPr>
        <p:spPr>
          <a:xfrm>
            <a:off x="8752181" y="3213629"/>
            <a:ext cx="741361" cy="356285"/>
          </a:xfrm>
          <a:custGeom>
            <a:avLst/>
            <a:gdLst>
              <a:gd name="connsiteX0" fmla="*/ 114859 w 741361"/>
              <a:gd name="connsiteY0" fmla="*/ 231735 h 356285"/>
              <a:gd name="connsiteX1" fmla="*/ 23419 w 741361"/>
              <a:gd name="connsiteY1" fmla="*/ 353655 h 356285"/>
              <a:gd name="connsiteX2" fmla="*/ 495859 w 741361"/>
              <a:gd name="connsiteY2" fmla="*/ 292695 h 356285"/>
              <a:gd name="connsiteX3" fmla="*/ 732079 w 741361"/>
              <a:gd name="connsiteY3" fmla="*/ 41235 h 356285"/>
              <a:gd name="connsiteX4" fmla="*/ 671119 w 741361"/>
              <a:gd name="connsiteY4" fmla="*/ 3135 h 35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361" h="356285">
                <a:moveTo>
                  <a:pt x="114859" y="231735"/>
                </a:moveTo>
                <a:cubicBezTo>
                  <a:pt x="37389" y="287615"/>
                  <a:pt x="-40081" y="343495"/>
                  <a:pt x="23419" y="353655"/>
                </a:cubicBezTo>
                <a:cubicBezTo>
                  <a:pt x="86919" y="363815"/>
                  <a:pt x="377749" y="344765"/>
                  <a:pt x="495859" y="292695"/>
                </a:cubicBezTo>
                <a:cubicBezTo>
                  <a:pt x="613969" y="240625"/>
                  <a:pt x="702869" y="89495"/>
                  <a:pt x="732079" y="41235"/>
                </a:cubicBezTo>
                <a:cubicBezTo>
                  <a:pt x="761289" y="-7025"/>
                  <a:pt x="716204" y="-1945"/>
                  <a:pt x="671119" y="313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76BFB97B-75D9-F5A0-2AC3-0BC8E4085039}"/>
              </a:ext>
            </a:extLst>
          </p:cNvPr>
          <p:cNvSpPr/>
          <p:nvPr/>
        </p:nvSpPr>
        <p:spPr>
          <a:xfrm>
            <a:off x="8723295" y="3115109"/>
            <a:ext cx="741361" cy="356285"/>
          </a:xfrm>
          <a:custGeom>
            <a:avLst/>
            <a:gdLst>
              <a:gd name="connsiteX0" fmla="*/ 114859 w 741361"/>
              <a:gd name="connsiteY0" fmla="*/ 231735 h 356285"/>
              <a:gd name="connsiteX1" fmla="*/ 23419 w 741361"/>
              <a:gd name="connsiteY1" fmla="*/ 353655 h 356285"/>
              <a:gd name="connsiteX2" fmla="*/ 495859 w 741361"/>
              <a:gd name="connsiteY2" fmla="*/ 292695 h 356285"/>
              <a:gd name="connsiteX3" fmla="*/ 732079 w 741361"/>
              <a:gd name="connsiteY3" fmla="*/ 41235 h 356285"/>
              <a:gd name="connsiteX4" fmla="*/ 671119 w 741361"/>
              <a:gd name="connsiteY4" fmla="*/ 3135 h 35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361" h="356285">
                <a:moveTo>
                  <a:pt x="114859" y="231735"/>
                </a:moveTo>
                <a:cubicBezTo>
                  <a:pt x="37389" y="287615"/>
                  <a:pt x="-40081" y="343495"/>
                  <a:pt x="23419" y="353655"/>
                </a:cubicBezTo>
                <a:cubicBezTo>
                  <a:pt x="86919" y="363815"/>
                  <a:pt x="377749" y="344765"/>
                  <a:pt x="495859" y="292695"/>
                </a:cubicBezTo>
                <a:cubicBezTo>
                  <a:pt x="613969" y="240625"/>
                  <a:pt x="702869" y="89495"/>
                  <a:pt x="732079" y="41235"/>
                </a:cubicBezTo>
                <a:cubicBezTo>
                  <a:pt x="761289" y="-7025"/>
                  <a:pt x="716204" y="-1945"/>
                  <a:pt x="671119" y="313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FB56861-86F4-D337-4B3D-21F0E4FD31A2}"/>
              </a:ext>
            </a:extLst>
          </p:cNvPr>
          <p:cNvSpPr/>
          <p:nvPr/>
        </p:nvSpPr>
        <p:spPr>
          <a:xfrm>
            <a:off x="9347173" y="3100518"/>
            <a:ext cx="146369" cy="885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9B39D3B7-CA76-E923-4DDD-2A7FF5A9E228}"/>
              </a:ext>
            </a:extLst>
          </p:cNvPr>
          <p:cNvCxnSpPr/>
          <p:nvPr/>
        </p:nvCxnSpPr>
        <p:spPr>
          <a:xfrm flipH="1">
            <a:off x="8487370" y="3213629"/>
            <a:ext cx="398213" cy="0"/>
          </a:xfrm>
          <a:prstGeom prst="lin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C1E10C0-0492-238E-492A-F679CDCEC102}"/>
              </a:ext>
            </a:extLst>
          </p:cNvPr>
          <p:cNvCxnSpPr>
            <a:cxnSpLocks/>
          </p:cNvCxnSpPr>
          <p:nvPr/>
        </p:nvCxnSpPr>
        <p:spPr>
          <a:xfrm flipH="1">
            <a:off x="8447385" y="3919681"/>
            <a:ext cx="386383" cy="10407"/>
          </a:xfrm>
          <a:prstGeom prst="lin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E546ECED-D9C5-86EF-2018-ABDE33078534}"/>
              </a:ext>
            </a:extLst>
          </p:cNvPr>
          <p:cNvSpPr/>
          <p:nvPr/>
        </p:nvSpPr>
        <p:spPr>
          <a:xfrm>
            <a:off x="8752181" y="3812729"/>
            <a:ext cx="110609" cy="92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BF53AE98-B93D-FAF9-CE76-B5BD79E487D3}"/>
              </a:ext>
            </a:extLst>
          </p:cNvPr>
          <p:cNvCxnSpPr/>
          <p:nvPr/>
        </p:nvCxnSpPr>
        <p:spPr>
          <a:xfrm>
            <a:off x="8569144" y="3213629"/>
            <a:ext cx="18303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ZoneTexte 72">
            <a:extLst>
              <a:ext uri="{FF2B5EF4-FFF2-40B4-BE49-F238E27FC236}">
                <a16:creationId xmlns:a16="http://schemas.microsoft.com/office/drawing/2014/main" id="{7D444B5C-AB2D-531C-632F-C15C9E51A935}"/>
              </a:ext>
            </a:extLst>
          </p:cNvPr>
          <p:cNvSpPr txBox="1"/>
          <p:nvPr/>
        </p:nvSpPr>
        <p:spPr>
          <a:xfrm>
            <a:off x="8414158" y="2966036"/>
            <a:ext cx="431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15A</a:t>
            </a:r>
          </a:p>
        </p:txBody>
      </p: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F67816E2-40BE-F974-C94A-0EFD1B165BCE}"/>
              </a:ext>
            </a:extLst>
          </p:cNvPr>
          <p:cNvCxnSpPr>
            <a:cxnSpLocks/>
          </p:cNvCxnSpPr>
          <p:nvPr/>
        </p:nvCxnSpPr>
        <p:spPr>
          <a:xfrm flipH="1">
            <a:off x="8723295" y="3931308"/>
            <a:ext cx="1524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FCBC437-9A67-3C41-7471-58A7219FD375}"/>
              </a:ext>
            </a:extLst>
          </p:cNvPr>
          <p:cNvCxnSpPr>
            <a:cxnSpLocks/>
          </p:cNvCxnSpPr>
          <p:nvPr/>
        </p:nvCxnSpPr>
        <p:spPr>
          <a:xfrm>
            <a:off x="9621666" y="3905304"/>
            <a:ext cx="380061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6E203E9-A456-93F0-B27E-D44D491F01CB}"/>
              </a:ext>
            </a:extLst>
          </p:cNvPr>
          <p:cNvSpPr txBox="1"/>
          <p:nvPr/>
        </p:nvSpPr>
        <p:spPr>
          <a:xfrm>
            <a:off x="9534593" y="355135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4cm</a:t>
            </a:r>
          </a:p>
        </p:txBody>
      </p:sp>
    </p:spTree>
    <p:extLst>
      <p:ext uri="{BB962C8B-B14F-4D97-AF65-F5344CB8AC3E}">
        <p14:creationId xmlns:p14="http://schemas.microsoft.com/office/powerpoint/2010/main" val="129601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78B2DA3-9EF5-4C1E-8D58-E56D953C1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9744" y="660082"/>
            <a:ext cx="3035213" cy="43534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FC225B3-FC63-402D-9427-0DB028310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La force de Laplace</a:t>
            </a:r>
          </a:p>
        </p:txBody>
      </p:sp>
      <p:pic>
        <p:nvPicPr>
          <p:cNvPr id="8" name="laplace">
            <a:hlinkClick r:id="" action="ppaction://media"/>
            <a:extLst>
              <a:ext uri="{FF2B5EF4-FFF2-40B4-BE49-F238E27FC236}">
                <a16:creationId xmlns:a16="http://schemas.microsoft.com/office/drawing/2014/main" id="{17C1520C-5224-4AAB-A133-738354BE5B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2325" y="1084898"/>
            <a:ext cx="4572000" cy="2574925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EFE48DA3-F6E9-4AF7-B196-51792C5276DE}"/>
              </a:ext>
            </a:extLst>
          </p:cNvPr>
          <p:cNvSpPr txBox="1"/>
          <p:nvPr/>
        </p:nvSpPr>
        <p:spPr>
          <a:xfrm>
            <a:off x="9737149" y="2303343"/>
            <a:ext cx="1706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dF</a:t>
            </a:r>
            <a:r>
              <a:rPr lang="fr-F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= I.</a:t>
            </a:r>
            <a:r>
              <a:rPr lang="fr-F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fr-F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dl ∧B</a:t>
            </a:r>
            <a:endParaRPr lang="fr-FR" dirty="0"/>
          </a:p>
        </p:txBody>
      </p:sp>
      <p:pic>
        <p:nvPicPr>
          <p:cNvPr id="28" name="rail de laplace">
            <a:hlinkClick r:id="" action="ppaction://media"/>
            <a:extLst>
              <a:ext uri="{FF2B5EF4-FFF2-40B4-BE49-F238E27FC236}">
                <a16:creationId xmlns:a16="http://schemas.microsoft.com/office/drawing/2014/main" id="{39C9AA09-BA95-47E4-B946-DB2B4367452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4387" y="4020978"/>
            <a:ext cx="4587875" cy="257492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0312057-3031-4824-AFD4-342B4C1B00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4519" y="4860169"/>
            <a:ext cx="3694790" cy="1969255"/>
          </a:xfrm>
          <a:prstGeom prst="rect">
            <a:avLst/>
          </a:prstGeom>
        </p:spPr>
      </p:pic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C36EABDE-0877-4594-98E0-AA2165B76A76}"/>
              </a:ext>
            </a:extLst>
          </p:cNvPr>
          <p:cNvCxnSpPr/>
          <p:nvPr/>
        </p:nvCxnSpPr>
        <p:spPr>
          <a:xfrm>
            <a:off x="9838003" y="2348518"/>
            <a:ext cx="264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DAB224E-27E1-456C-B452-6FEE2C9DED80}"/>
              </a:ext>
            </a:extLst>
          </p:cNvPr>
          <p:cNvCxnSpPr/>
          <p:nvPr/>
        </p:nvCxnSpPr>
        <p:spPr>
          <a:xfrm>
            <a:off x="10532947" y="2348518"/>
            <a:ext cx="264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9446F570-6F18-4455-89F6-4945757F5C12}"/>
              </a:ext>
            </a:extLst>
          </p:cNvPr>
          <p:cNvCxnSpPr/>
          <p:nvPr/>
        </p:nvCxnSpPr>
        <p:spPr>
          <a:xfrm>
            <a:off x="10952179" y="2348518"/>
            <a:ext cx="264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A00D4E42-6FF7-4A82-972B-48B0BA9CCC63}"/>
              </a:ext>
            </a:extLst>
          </p:cNvPr>
          <p:cNvSpPr txBox="1"/>
          <p:nvPr/>
        </p:nvSpPr>
        <p:spPr>
          <a:xfrm>
            <a:off x="9737233" y="2900869"/>
            <a:ext cx="18328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dF</a:t>
            </a:r>
            <a:r>
              <a:rPr lang="fr-F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= </a:t>
            </a:r>
            <a:r>
              <a:rPr lang="fr-FR" b="1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I.dl.B.sin</a:t>
            </a:r>
            <a:r>
              <a:rPr lang="el-G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θ</a:t>
            </a:r>
            <a:endParaRPr lang="fr-FR" dirty="0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72D86CBF-3851-4E12-8D4B-9697FA5EA7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94203" y="3594357"/>
            <a:ext cx="4718904" cy="1405388"/>
          </a:xfrm>
          <a:prstGeom prst="rect">
            <a:avLst/>
          </a:prstGeom>
        </p:spPr>
      </p:pic>
      <p:sp>
        <p:nvSpPr>
          <p:cNvPr id="47" name="Espace réservé du contenu 2">
            <a:extLst>
              <a:ext uri="{FF2B5EF4-FFF2-40B4-BE49-F238E27FC236}">
                <a16:creationId xmlns:a16="http://schemas.microsoft.com/office/drawing/2014/main" id="{985A0CAC-0B34-4FC0-825C-7B6B02E46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957" y="1362789"/>
            <a:ext cx="3269897" cy="2250440"/>
          </a:xfrm>
        </p:spPr>
        <p:txBody>
          <a:bodyPr/>
          <a:lstStyle/>
          <a:p>
            <a:r>
              <a:rPr lang="fr-FR" dirty="0"/>
              <a:t>La Force de Laplace est un  produit vectoriel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448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62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512E8-2919-7F49-629E-C1E27E13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galvanomètre et la pile Volta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94FA35-CCE7-E788-2BD6-0D9965AB7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655" y="1113440"/>
            <a:ext cx="3706783" cy="2954193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15FAE95-BF72-21C2-D2E2-0F08F4D09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7930" y="1539916"/>
            <a:ext cx="2710905" cy="2218013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25D890-49A6-529D-7FCE-BA20FFCBC382}"/>
              </a:ext>
            </a:extLst>
          </p:cNvPr>
          <p:cNvSpPr/>
          <p:nvPr/>
        </p:nvSpPr>
        <p:spPr>
          <a:xfrm>
            <a:off x="3816047" y="3502863"/>
            <a:ext cx="4946780" cy="628361"/>
          </a:xfrm>
          <a:custGeom>
            <a:avLst/>
            <a:gdLst>
              <a:gd name="connsiteX0" fmla="*/ 5165394 w 5165394"/>
              <a:gd name="connsiteY0" fmla="*/ 0 h 852607"/>
              <a:gd name="connsiteX1" fmla="*/ 4911394 w 5165394"/>
              <a:gd name="connsiteY1" fmla="*/ 721360 h 852607"/>
              <a:gd name="connsiteX2" fmla="*/ 3895394 w 5165394"/>
              <a:gd name="connsiteY2" fmla="*/ 812800 h 852607"/>
              <a:gd name="connsiteX3" fmla="*/ 420674 w 5165394"/>
              <a:gd name="connsiteY3" fmla="*/ 802640 h 852607"/>
              <a:gd name="connsiteX4" fmla="*/ 14274 w 5165394"/>
              <a:gd name="connsiteY4" fmla="*/ 223520 h 85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5394" h="852607">
                <a:moveTo>
                  <a:pt x="5165394" y="0"/>
                </a:moveTo>
                <a:cubicBezTo>
                  <a:pt x="5144227" y="292946"/>
                  <a:pt x="5123061" y="585893"/>
                  <a:pt x="4911394" y="721360"/>
                </a:cubicBezTo>
                <a:cubicBezTo>
                  <a:pt x="4699727" y="856827"/>
                  <a:pt x="3895394" y="812800"/>
                  <a:pt x="3895394" y="812800"/>
                </a:cubicBezTo>
                <a:cubicBezTo>
                  <a:pt x="3146941" y="826347"/>
                  <a:pt x="1067527" y="900853"/>
                  <a:pt x="420674" y="802640"/>
                </a:cubicBezTo>
                <a:cubicBezTo>
                  <a:pt x="-226179" y="704427"/>
                  <a:pt x="85394" y="311573"/>
                  <a:pt x="14274" y="223520"/>
                </a:cubicBez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7F7AE24-27DF-6675-5A81-0FFF8F83E876}"/>
              </a:ext>
            </a:extLst>
          </p:cNvPr>
          <p:cNvSpPr/>
          <p:nvPr/>
        </p:nvSpPr>
        <p:spPr>
          <a:xfrm rot="10540783">
            <a:off x="3841809" y="1427874"/>
            <a:ext cx="4959197" cy="628362"/>
          </a:xfrm>
          <a:custGeom>
            <a:avLst/>
            <a:gdLst>
              <a:gd name="connsiteX0" fmla="*/ 5165394 w 5165394"/>
              <a:gd name="connsiteY0" fmla="*/ 0 h 852607"/>
              <a:gd name="connsiteX1" fmla="*/ 4911394 w 5165394"/>
              <a:gd name="connsiteY1" fmla="*/ 721360 h 852607"/>
              <a:gd name="connsiteX2" fmla="*/ 3895394 w 5165394"/>
              <a:gd name="connsiteY2" fmla="*/ 812800 h 852607"/>
              <a:gd name="connsiteX3" fmla="*/ 420674 w 5165394"/>
              <a:gd name="connsiteY3" fmla="*/ 802640 h 852607"/>
              <a:gd name="connsiteX4" fmla="*/ 14274 w 5165394"/>
              <a:gd name="connsiteY4" fmla="*/ 223520 h 85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5394" h="852607">
                <a:moveTo>
                  <a:pt x="5165394" y="0"/>
                </a:moveTo>
                <a:cubicBezTo>
                  <a:pt x="5144227" y="292946"/>
                  <a:pt x="5123061" y="585893"/>
                  <a:pt x="4911394" y="721360"/>
                </a:cubicBezTo>
                <a:cubicBezTo>
                  <a:pt x="4699727" y="856827"/>
                  <a:pt x="3895394" y="812800"/>
                  <a:pt x="3895394" y="812800"/>
                </a:cubicBezTo>
                <a:cubicBezTo>
                  <a:pt x="3146941" y="826347"/>
                  <a:pt x="1067527" y="900853"/>
                  <a:pt x="420674" y="802640"/>
                </a:cubicBezTo>
                <a:cubicBezTo>
                  <a:pt x="-226179" y="704427"/>
                  <a:pt x="85394" y="311573"/>
                  <a:pt x="14274" y="223520"/>
                </a:cubicBez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772A04A-1D18-6423-7997-AD0983ACF866}"/>
              </a:ext>
            </a:extLst>
          </p:cNvPr>
          <p:cNvCxnSpPr>
            <a:cxnSpLocks/>
          </p:cNvCxnSpPr>
          <p:nvPr/>
        </p:nvCxnSpPr>
        <p:spPr>
          <a:xfrm flipH="1">
            <a:off x="5884081" y="4157283"/>
            <a:ext cx="79549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7FFA5D1-8A9B-82F7-8771-D5071E9E5B6D}"/>
              </a:ext>
            </a:extLst>
          </p:cNvPr>
          <p:cNvCxnSpPr>
            <a:cxnSpLocks/>
          </p:cNvCxnSpPr>
          <p:nvPr/>
        </p:nvCxnSpPr>
        <p:spPr>
          <a:xfrm flipV="1">
            <a:off x="3836366" y="3300466"/>
            <a:ext cx="0" cy="375117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8DEC73F-7E36-818F-7C0F-20F078187FD9}"/>
              </a:ext>
            </a:extLst>
          </p:cNvPr>
          <p:cNvCxnSpPr>
            <a:cxnSpLocks/>
          </p:cNvCxnSpPr>
          <p:nvPr/>
        </p:nvCxnSpPr>
        <p:spPr>
          <a:xfrm>
            <a:off x="6134619" y="1421567"/>
            <a:ext cx="373576" cy="0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E5F2392-13C4-E285-9B3F-0B65464EB3C1}"/>
              </a:ext>
            </a:extLst>
          </p:cNvPr>
          <p:cNvCxnSpPr>
            <a:cxnSpLocks/>
          </p:cNvCxnSpPr>
          <p:nvPr/>
        </p:nvCxnSpPr>
        <p:spPr>
          <a:xfrm flipH="1" flipV="1">
            <a:off x="4287520" y="2648922"/>
            <a:ext cx="114751" cy="449016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1A0554E-8E9F-1929-10BD-7C6A1178E5FD}"/>
              </a:ext>
            </a:extLst>
          </p:cNvPr>
          <p:cNvSpPr txBox="1"/>
          <p:nvPr/>
        </p:nvSpPr>
        <p:spPr>
          <a:xfrm>
            <a:off x="5882518" y="3757929"/>
            <a:ext cx="162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i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DA89F0C-3750-61A2-8A7A-D9D41F050D09}"/>
              </a:ext>
            </a:extLst>
          </p:cNvPr>
          <p:cNvSpPr txBox="1"/>
          <p:nvPr/>
        </p:nvSpPr>
        <p:spPr>
          <a:xfrm>
            <a:off x="6134619" y="1026176"/>
            <a:ext cx="37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i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22F5474C-7836-4D9D-41D1-179052B38895}"/>
              </a:ext>
            </a:extLst>
          </p:cNvPr>
          <p:cNvCxnSpPr>
            <a:cxnSpLocks/>
          </p:cNvCxnSpPr>
          <p:nvPr/>
        </p:nvCxnSpPr>
        <p:spPr>
          <a:xfrm flipH="1">
            <a:off x="3302000" y="2533736"/>
            <a:ext cx="172720" cy="422824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3E365ACB-DE86-E42E-F6FB-1E8DA86EA7EA}"/>
              </a:ext>
            </a:extLst>
          </p:cNvPr>
          <p:cNvSpPr txBox="1"/>
          <p:nvPr/>
        </p:nvSpPr>
        <p:spPr>
          <a:xfrm>
            <a:off x="600768" y="4536149"/>
            <a:ext cx="78685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Observations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plus le fil est long et moins l’aiguille du galvanomètre se déplace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plus le fil est épais et plus l’aiguille du galvanomètre se déplace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résistance du fil dépend du type de métal utilisé (cuivre, fer, aluminium, zinc)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plus la tension de la pile est grande et plus l’aiguille se déplace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 fil chauffe lorsque la tension est grande et le fil est épais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4C7F40D9-9AEE-AFF3-50A2-07B76CB7E959}"/>
                  </a:ext>
                </a:extLst>
              </p:cNvPr>
              <p:cNvSpPr txBox="1"/>
              <p:nvPr/>
            </p:nvSpPr>
            <p:spPr>
              <a:xfrm>
                <a:off x="7347930" y="5724052"/>
                <a:ext cx="1111779" cy="276999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4C7F40D9-9AEE-AFF3-50A2-07B76CB7E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930" y="5724052"/>
                <a:ext cx="1111779" cy="276999"/>
              </a:xfrm>
              <a:prstGeom prst="rect">
                <a:avLst/>
              </a:prstGeom>
              <a:blipFill>
                <a:blip r:embed="rId5"/>
                <a:stretch>
                  <a:fillRect l="-1613" r="-2688" b="-2083"/>
                </a:stretch>
              </a:blipFill>
              <a:ln w="1905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ccolade fermante 40">
            <a:extLst>
              <a:ext uri="{FF2B5EF4-FFF2-40B4-BE49-F238E27FC236}">
                <a16:creationId xmlns:a16="http://schemas.microsoft.com/office/drawing/2014/main" id="{D7F13A9E-ACD3-69C4-5CE6-1C15B5F828F3}"/>
              </a:ext>
            </a:extLst>
          </p:cNvPr>
          <p:cNvSpPr/>
          <p:nvPr/>
        </p:nvSpPr>
        <p:spPr>
          <a:xfrm>
            <a:off x="8469269" y="4754880"/>
            <a:ext cx="348360" cy="8611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B6ADEBA4-19EC-922A-7366-EA91BFF7F672}"/>
                  </a:ext>
                </a:extLst>
              </p:cNvPr>
              <p:cNvSpPr txBox="1"/>
              <p:nvPr/>
            </p:nvSpPr>
            <p:spPr>
              <a:xfrm>
                <a:off x="7347929" y="6013476"/>
                <a:ext cx="1105880" cy="276999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B6ADEBA4-19EC-922A-7366-EA91BFF7F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929" y="6013476"/>
                <a:ext cx="1105880" cy="276999"/>
              </a:xfrm>
              <a:prstGeom prst="rect">
                <a:avLst/>
              </a:prstGeom>
              <a:blipFill>
                <a:blip r:embed="rId6"/>
                <a:stretch>
                  <a:fillRect l="-1622" r="-2703" b="-2041"/>
                </a:stretch>
              </a:blipFill>
              <a:ln w="1905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1D0518F-65EA-82E3-93B2-D40F44EF3852}"/>
                  </a:ext>
                </a:extLst>
              </p:cNvPr>
              <p:cNvSpPr txBox="1"/>
              <p:nvPr/>
            </p:nvSpPr>
            <p:spPr>
              <a:xfrm>
                <a:off x="8926736" y="4954820"/>
                <a:ext cx="1233607" cy="369332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f>
                        <m:fPr>
                          <m:type m:val="skw"/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A1D0518F-65EA-82E3-93B2-D40F44EF3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736" y="4954820"/>
                <a:ext cx="1233607" cy="369332"/>
              </a:xfrm>
              <a:prstGeom prst="rect">
                <a:avLst/>
              </a:prstGeom>
              <a:blipFill>
                <a:blip r:embed="rId7"/>
                <a:stretch>
                  <a:fillRect l="-1456" t="-150794" r="-58738" b="-228571"/>
                </a:stretch>
              </a:blipFill>
              <a:ln w="1905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Image 44">
            <a:extLst>
              <a:ext uri="{FF2B5EF4-FFF2-40B4-BE49-F238E27FC236}">
                <a16:creationId xmlns:a16="http://schemas.microsoft.com/office/drawing/2014/main" id="{CAFD000F-1CF8-4FD7-44F9-415DA9B6BA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4981" y="5536932"/>
            <a:ext cx="2710905" cy="1047754"/>
          </a:xfrm>
          <a:prstGeom prst="rect">
            <a:avLst/>
          </a:prstGeom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920EF929-F734-1530-73F3-C1343AD315ED}"/>
              </a:ext>
            </a:extLst>
          </p:cNvPr>
          <p:cNvSpPr txBox="1"/>
          <p:nvPr/>
        </p:nvSpPr>
        <p:spPr>
          <a:xfrm>
            <a:off x="8999800" y="5352266"/>
            <a:ext cx="10874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S: surface</a:t>
            </a:r>
          </a:p>
        </p:txBody>
      </p:sp>
    </p:spTree>
    <p:extLst>
      <p:ext uri="{BB962C8B-B14F-4D97-AF65-F5344CB8AC3E}">
        <p14:creationId xmlns:p14="http://schemas.microsoft.com/office/powerpoint/2010/main" val="25667695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0E30912688A4449BB17F71E62A28C5" ma:contentTypeVersion="14" ma:contentTypeDescription="Crée un document." ma:contentTypeScope="" ma:versionID="139bc33309a602ca29231c7905c83488">
  <xsd:schema xmlns:xsd="http://www.w3.org/2001/XMLSchema" xmlns:xs="http://www.w3.org/2001/XMLSchema" xmlns:p="http://schemas.microsoft.com/office/2006/metadata/properties" xmlns:ns3="d01359fd-35e0-471f-9548-9209917b04df" xmlns:ns4="25371633-b830-4225-9933-bb32be53bee9" targetNamespace="http://schemas.microsoft.com/office/2006/metadata/properties" ma:root="true" ma:fieldsID="20f9c7f7dda695549b05ca162217a3e2" ns3:_="" ns4:_="">
    <xsd:import namespace="d01359fd-35e0-471f-9548-9209917b04df"/>
    <xsd:import namespace="25371633-b830-4225-9933-bb32be53be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359fd-35e0-471f-9548-9209917b04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371633-b830-4225-9933-bb32be53bee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C011FD-9455-495E-9BDD-0E038131E6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1359fd-35e0-471f-9548-9209917b04df"/>
    <ds:schemaRef ds:uri="25371633-b830-4225-9933-bb32be53be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1E2A4B-BDAA-4684-96EB-02E80EF458F5}">
  <ds:schemaRefs>
    <ds:schemaRef ds:uri="d01359fd-35e0-471f-9548-9209917b04df"/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25371633-b830-4225-9933-bb32be53bee9"/>
  </ds:schemaRefs>
</ds:datastoreItem>
</file>

<file path=customXml/itemProps3.xml><?xml version="1.0" encoding="utf-8"?>
<ds:datastoreItem xmlns:ds="http://schemas.openxmlformats.org/officeDocument/2006/customXml" ds:itemID="{F9673E2D-C08C-4BD8-8F58-E04D49E426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28490</TotalTime>
  <Words>1055</Words>
  <Application>Microsoft Office PowerPoint</Application>
  <PresentationFormat>Grand écran</PresentationFormat>
  <Paragraphs>138</Paragraphs>
  <Slides>11</Slides>
  <Notes>0</Notes>
  <HiddenSlides>0</HiddenSlides>
  <MMClips>9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Arial</vt:lpstr>
      <vt:lpstr>Calibri</vt:lpstr>
      <vt:lpstr>Calibri Light</vt:lpstr>
      <vt:lpstr>Cambria Math</vt:lpstr>
      <vt:lpstr>Thème Office</vt:lpstr>
      <vt:lpstr>Magnétisme</vt:lpstr>
      <vt:lpstr>Histoire de l’électricité : première partie</vt:lpstr>
      <vt:lpstr>Retour sur la pile de Volta : 1799</vt:lpstr>
      <vt:lpstr>Les différents types de batteries ou piles</vt:lpstr>
      <vt:lpstr>visualisation du champ magnétique : aimant ou courant</vt:lpstr>
      <vt:lpstr>Loi de Biot et Savart : un courant crée un champ magnétique</vt:lpstr>
      <vt:lpstr>Quelques calculs : théorème d’ampère</vt:lpstr>
      <vt:lpstr>Calcul du champ magnétique, du flux et de L d’une bobine (air)</vt:lpstr>
      <vt:lpstr>Lignes de champs dans un matériau magnétique</vt:lpstr>
      <vt:lpstr>La force de Laplace</vt:lpstr>
      <vt:lpstr>Le galvanomètre et la pile Volta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Jean-Louis Salvat</dc:creator>
  <cp:lastModifiedBy>Jean-Louis Salvat</cp:lastModifiedBy>
  <cp:revision>52</cp:revision>
  <cp:lastPrinted>2024-05-15T08:37:19Z</cp:lastPrinted>
  <dcterms:created xsi:type="dcterms:W3CDTF">2022-05-02T16:44:12Z</dcterms:created>
  <dcterms:modified xsi:type="dcterms:W3CDTF">2025-12-22T11:50:20Z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0x010100F40E30912688A4449BB17F71E62A28C5</vt:lpwstr>
  </property>
</Properties>
</file>