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5" r:id="rId3"/>
    <p:sldId id="266" r:id="rId4"/>
    <p:sldId id="265" r:id="rId5"/>
    <p:sldId id="260" r:id="rId6"/>
    <p:sldId id="259" r:id="rId7"/>
    <p:sldId id="268" r:id="rId8"/>
    <p:sldId id="271" r:id="rId9"/>
    <p:sldId id="277" r:id="rId10"/>
    <p:sldId id="257" r:id="rId11"/>
    <p:sldId id="258" r:id="rId12"/>
    <p:sldId id="272" r:id="rId13"/>
    <p:sldId id="273" r:id="rId14"/>
    <p:sldId id="274" r:id="rId15"/>
    <p:sldId id="262" r:id="rId16"/>
    <p:sldId id="261" r:id="rId17"/>
    <p:sldId id="267" r:id="rId18"/>
    <p:sldId id="269" r:id="rId19"/>
    <p:sldId id="270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3ABE3-5E64-49EE-9714-43956401C359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B739F-EE43-41EB-83F2-B8FDE305BE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035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B739F-EE43-41EB-83F2-B8FDE305BEC3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173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5ABEA1-66E3-4C90-14DD-EB05F07E1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BCD7451-EA31-DA38-15F7-251A7C099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D1FDCB-A80C-872B-F39E-5FF3B94C0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378B42-C15A-DD28-2C73-3B71471D7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BD4D5B-9FD7-C6D0-7F6A-F7815C1F8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265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17A190-DB99-D7D5-1520-D31B9F92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886CFF-51FB-C7F5-81E2-6DE3D892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F62952-D6CD-45A4-BB8C-EFF3212C7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FD2897F-890A-30BC-88C9-D2C44D52E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484E53-322F-1A57-150D-578339729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116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3E1DE5-B2AD-C591-905F-9998B50F9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E8FD1A-730E-D234-06B9-4B0AD9837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0B0713-B1F9-9DBA-3339-8927D0E49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51B5E6-9F83-7F80-B1B3-F3A418D5D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F52B1E-8325-94E1-E8B8-741B55F6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293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2C2B71-5D48-74CC-06C8-FAE6A8786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BB811F-921D-3B59-3EAE-3CF765F4E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7DD152-6862-DD3D-E06B-0BA562530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1D757B-24C9-261A-5811-F1EE1CBCF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C3EBEE-B370-AD1A-808B-45136A6AF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644834-4416-034E-EC00-3A0905F2F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090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05F0C8-A3F4-D2A8-65D4-9D9D45193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83EAD2-7C6C-FA6D-B80D-592751B74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AE0172-90AA-4EF1-2820-898B5A89A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3DA5B19-7B07-0FA9-1A0A-2E4A8978AE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3107C6-C43E-1632-D115-2102832FF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8490400-89A6-9360-FDA1-9C67B6927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594B444-6145-4893-B0B6-1CA02A3E3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4DE658-1A8C-36A6-7783-207B43612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1656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71060-5587-61CF-CDFF-37BAE012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B055C54-759E-AFE8-C8F3-B392FAC8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B75496F-D921-CF43-5F95-54608603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B03E9E6-B634-CB87-38A9-A5F24E12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278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ADA55BA-F35E-B58C-E140-289EE6306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9D70764-0360-9A38-954B-0D72BA16C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1FC2BC-8B69-7761-454E-64CAD5FC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174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47069-7BCF-AE8E-491B-1CBB6F23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C5F744-68D2-FB41-9CD9-1885CA5AB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143802-4AB5-ADB4-2DAB-A73DDACA1C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4AFD5D8-493B-7F66-3DA5-00C1B2699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B44D389-CE29-0B2D-816C-DA433005D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C88FE2-9B32-1B31-099E-AFAB59E7F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61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A5D093-E95E-FF27-DFBA-E0015C259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397D3AF-E013-959D-12DA-B64FE075F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99F3BDC-EE82-F97C-35A5-EE7D724BF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0FAB42-D490-1467-4D9D-B6B03A6DA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71E03A-A091-2250-3061-D47FA2F0B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EB1C942-69E7-F543-25C2-3C81F82A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226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6224DD-D776-7529-C6AA-99DF3EA2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DB4CFF-3484-3C6F-4238-AB93A5677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F817714-06DA-FFE3-7F21-48104C6D8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4B08E-7A60-D206-42F0-B0B84C0B5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31EC5-A7AC-2A1F-1410-BFF9D5863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90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317686E-3D12-6234-7558-8408B9FB8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3999E4-A5A6-2E97-5D13-0CDC7A5026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9F0585-8742-CD6F-648B-C3EF6EBEA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791991-88D1-B132-8250-4E2BDAEBF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6CE6E4-83D6-72AA-3B3B-2B6BE5FA7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54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194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49AC45-A9D8-4EE1-B564-5459F9F74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BBCD4C-A598-CCEE-0091-7A4C9056C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A49BDC-AE99-6A5B-B9CB-8D04EC46E7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BBA03F-CC6C-464D-8D90-F913F1A5EC64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2BB816-652E-D3F1-8345-99A00D2D0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9D928A-454C-D3FC-3820-9FD8493B9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E658F0-5FF1-4254-9A25-80C5862380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87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lec.org/edf/sequelec/sequelec.ht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ccem.fr/guide-pratique-pour-un-raccordement-electrique-collectif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hyperlink" Target="https://www.youtube.com/watch?v=vSrOMUoLi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ichaud.fr/catalogue_pdf/COL_200A_1.pdf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enedis.fr/loi-elan-colonnes-montantes-electriqu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4FBGjZBiccw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dn.sisca.fr/products/BC0F7D2E-4F4A-4C6A-B438-7466D120A31B/BC0F7D2E-4F4A-4C6A-B438-7466D120A31B_FT_1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design-630.se.com/hom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xexc7zdqmU8" TargetMode="External"/><Relationship Id="rId4" Type="http://schemas.openxmlformats.org/officeDocument/2006/relationships/hyperlink" Target="https://www.youtube.com/watch?v=_ymFk2t-BSs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4FBGjZBiccw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s://advenir.mobi/" TargetMode="Externa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y6qdw7zzHc?list=PLpbUeIHymo0M2WWlvXDHJTresiCeERw5P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78F58-C62E-F64B-BA5B-6A4B1E99B0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Petit tertiaire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41601E-F836-E845-25D6-CE19EC7DE1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Abonnement jaune (I&lt;400A)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FDB8891-FF1C-1D48-E7ED-B66A55F06DE7}"/>
              </a:ext>
            </a:extLst>
          </p:cNvPr>
          <p:cNvSpPr txBox="1"/>
          <p:nvPr/>
        </p:nvSpPr>
        <p:spPr>
          <a:xfrm>
            <a:off x="2772697" y="51652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https://sitelec.org/edf/sequelec/sequelec.htm</a:t>
            </a:r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077F6FE-6763-CAE0-15AA-3BF6B0C05F2F}"/>
              </a:ext>
            </a:extLst>
          </p:cNvPr>
          <p:cNvSpPr txBox="1"/>
          <p:nvPr/>
        </p:nvSpPr>
        <p:spPr>
          <a:xfrm>
            <a:off x="996295" y="8916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raccordement des immeubles collectifs au réseau public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33A8E3-C1DB-5802-ECEC-7694B97974B5}"/>
              </a:ext>
            </a:extLst>
          </p:cNvPr>
          <p:cNvSpPr txBox="1"/>
          <p:nvPr/>
        </p:nvSpPr>
        <p:spPr>
          <a:xfrm>
            <a:off x="8917859" y="1415534"/>
            <a:ext cx="646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IRVE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EF40CA2-03D3-F0A1-C197-85CB5E8D7961}"/>
              </a:ext>
            </a:extLst>
          </p:cNvPr>
          <p:cNvSpPr txBox="1"/>
          <p:nvPr/>
        </p:nvSpPr>
        <p:spPr>
          <a:xfrm>
            <a:off x="912765" y="1784866"/>
            <a:ext cx="3719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PV raccordé et </a:t>
            </a:r>
            <a:r>
              <a:rPr lang="fr-FR" dirty="0" err="1"/>
              <a:t>auto-consommation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823D26-7383-B134-519E-B06F7D87BA68}"/>
              </a:ext>
            </a:extLst>
          </p:cNvPr>
          <p:cNvSpPr txBox="1"/>
          <p:nvPr/>
        </p:nvSpPr>
        <p:spPr>
          <a:xfrm>
            <a:off x="8868697" y="2094271"/>
            <a:ext cx="120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Dérivation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5D41BC-83CE-2F56-3913-C557FE024494}"/>
              </a:ext>
            </a:extLst>
          </p:cNvPr>
          <p:cNvSpPr txBox="1"/>
          <p:nvPr/>
        </p:nvSpPr>
        <p:spPr>
          <a:xfrm>
            <a:off x="9240896" y="3146578"/>
            <a:ext cx="2274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Colonnes montantes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DF3A21-8146-DC28-1263-3D755858DBE6}"/>
              </a:ext>
            </a:extLst>
          </p:cNvPr>
          <p:cNvSpPr txBox="1"/>
          <p:nvPr/>
        </p:nvSpPr>
        <p:spPr>
          <a:xfrm>
            <a:off x="8347587" y="891660"/>
            <a:ext cx="2029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Distribiteur</a:t>
            </a:r>
            <a:r>
              <a:rPr lang="fr-FR" dirty="0"/>
              <a:t> à CCPI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06CE7B22-6E92-4993-5840-DADBC3D81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665" y="4149804"/>
            <a:ext cx="306898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800" b="1">
                <a:latin typeface="Arial" panose="020B0604020202020204" pitchFamily="34" charset="0"/>
              </a:rPr>
              <a:t>Puissance : 36 à 250 kVA</a:t>
            </a:r>
            <a:r>
              <a:rPr lang="fr-FR" altLang="fr-FR" sz="1800">
                <a:latin typeface="Arial" panose="020B0604020202020204" pitchFamily="34" charset="0"/>
              </a:rPr>
              <a:t> 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800" b="1">
                <a:latin typeface="Arial" panose="020B0604020202020204" pitchFamily="34" charset="0"/>
              </a:rPr>
              <a:t>BT triphasé 400 V</a:t>
            </a:r>
            <a:r>
              <a:rPr lang="fr-FR" altLang="fr-FR" sz="1800">
                <a:latin typeface="Arial" panose="020B0604020202020204" pitchFamily="34" charset="0"/>
              </a:rPr>
              <a:t> 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altLang="fr-FR" sz="1800">
                <a:latin typeface="Arial" panose="020B0604020202020204" pitchFamily="34" charset="0"/>
              </a:rPr>
              <a:t> </a:t>
            </a:r>
            <a:endParaRPr lang="fr-FR" altLang="fr-FR" sz="1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071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630A81-3AE3-3881-D4F0-054B9D859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projets tarifs jaunes en BE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6A8CA4-9A34-A992-0FC0-DD175969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5804"/>
            <a:ext cx="10515600" cy="1325564"/>
          </a:xfrm>
        </p:spPr>
        <p:txBody>
          <a:bodyPr/>
          <a:lstStyle/>
          <a:p>
            <a:r>
              <a:rPr lang="fr-FR" dirty="0"/>
              <a:t>Logements collectifs (résidences étudiants, </a:t>
            </a:r>
            <a:r>
              <a:rPr lang="fr-FR" dirty="0" err="1"/>
              <a:t>hotels</a:t>
            </a:r>
            <a:r>
              <a:rPr lang="fr-FR" dirty="0"/>
              <a:t>, immeubles d’habitation et/ou de bureau, parkings à plusieurs niveaux)</a:t>
            </a:r>
          </a:p>
          <a:p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BBC4E2D-8E58-BE98-6993-8312E746D14D}"/>
              </a:ext>
            </a:extLst>
          </p:cNvPr>
          <p:cNvSpPr txBox="1">
            <a:spLocks/>
          </p:cNvSpPr>
          <p:nvPr/>
        </p:nvSpPr>
        <p:spPr>
          <a:xfrm>
            <a:off x="1029929" y="5850193"/>
            <a:ext cx="10515600" cy="642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Campings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F530B5E1-359D-3780-AD73-979C7ABE43EA}"/>
              </a:ext>
            </a:extLst>
          </p:cNvPr>
          <p:cNvSpPr txBox="1">
            <a:spLocks/>
          </p:cNvSpPr>
          <p:nvPr/>
        </p:nvSpPr>
        <p:spPr>
          <a:xfrm>
            <a:off x="838200" y="3803099"/>
            <a:ext cx="10515600" cy="642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Lotissement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6902C4-E0A1-4BDD-A215-522CE55DB81C}"/>
              </a:ext>
            </a:extLst>
          </p:cNvPr>
          <p:cNvSpPr txBox="1"/>
          <p:nvPr/>
        </p:nvSpPr>
        <p:spPr>
          <a:xfrm>
            <a:off x="7541342" y="2662471"/>
            <a:ext cx="40041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Réseau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ECP (2D ou 3D)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Colonne 200 A (≈ 120–140 kVA) </a:t>
            </a:r>
          </a:p>
          <a:p>
            <a:r>
              <a:rPr lang="fr-FR" dirty="0"/>
              <a:t>ou 400 A (si &gt; 140–160 kVA)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Distributeurs d’étage / TGBT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E763F7B-FAC2-B2DD-0036-4D69D45CDB08}"/>
              </a:ext>
            </a:extLst>
          </p:cNvPr>
          <p:cNvSpPr txBox="1"/>
          <p:nvPr/>
        </p:nvSpPr>
        <p:spPr>
          <a:xfrm>
            <a:off x="1447800" y="2570086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/>
              <a:t>Loi Elan </a:t>
            </a:r>
            <a:r>
              <a:rPr lang="fr-FR" dirty="0"/>
              <a:t>(depuis 2020) les colonnes appartiennent à Enedis, Pour le BE, les études de colonnes montantes sont très contraintes par Enedis (c’est lui qui choisit)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/>
              <a:t>Séparation services généraux</a:t>
            </a:r>
            <a:r>
              <a:rPr lang="fr-FR" dirty="0"/>
              <a:t> (souvent exigée)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24A8267-1F84-8F58-B4A8-BB289B0355A0}"/>
              </a:ext>
            </a:extLst>
          </p:cNvPr>
          <p:cNvSpPr txBox="1"/>
          <p:nvPr/>
        </p:nvSpPr>
        <p:spPr>
          <a:xfrm>
            <a:off x="2966884" y="5571368"/>
            <a:ext cx="43286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TGBT</a:t>
            </a:r>
          </a:p>
          <a:p>
            <a:r>
              <a:rPr lang="fr-FR" dirty="0"/>
              <a:t> ├── blocs sanitaires</a:t>
            </a:r>
          </a:p>
          <a:p>
            <a:r>
              <a:rPr lang="fr-FR" dirty="0"/>
              <a:t> ├── éclairage</a:t>
            </a:r>
          </a:p>
          <a:p>
            <a:r>
              <a:rPr lang="fr-FR" dirty="0"/>
              <a:t>  └── bornes de prises (emplacements)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20D17F3-FBA5-5892-1133-E190246FB3F5}"/>
              </a:ext>
            </a:extLst>
          </p:cNvPr>
          <p:cNvSpPr txBox="1"/>
          <p:nvPr/>
        </p:nvSpPr>
        <p:spPr>
          <a:xfrm>
            <a:off x="3239729" y="3963261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Réseau BT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REMBT / coffrets de dérivation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Branchements individuels</a:t>
            </a:r>
          </a:p>
        </p:txBody>
      </p:sp>
    </p:spTree>
    <p:extLst>
      <p:ext uri="{BB962C8B-B14F-4D97-AF65-F5344CB8AC3E}">
        <p14:creationId xmlns:p14="http://schemas.microsoft.com/office/powerpoint/2010/main" val="1734690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160C53-B74B-B9BD-759C-B6A62101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Colonnes montantes : les règles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770523C3-1D2C-11BF-B470-47D845648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043" y="2141537"/>
            <a:ext cx="5435925" cy="43513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D78E76D-A9CE-A5C5-AC09-A97B06B91711}"/>
              </a:ext>
            </a:extLst>
          </p:cNvPr>
          <p:cNvSpPr txBox="1"/>
          <p:nvPr/>
        </p:nvSpPr>
        <p:spPr>
          <a:xfrm>
            <a:off x="6508954" y="1456293"/>
            <a:ext cx="5181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cahors_cata_elec_2019.pdf  p69, 70, 71, 72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7938A3B-F2C7-675B-5ADF-7D46718CC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6230" y="2386066"/>
            <a:ext cx="6334140" cy="386228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1CF235A-F1F6-B505-0504-597C55E44428}"/>
              </a:ext>
            </a:extLst>
          </p:cNvPr>
          <p:cNvSpPr txBox="1"/>
          <p:nvPr/>
        </p:nvSpPr>
        <p:spPr>
          <a:xfrm>
            <a:off x="612949" y="1690688"/>
            <a:ext cx="2636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Colonne simple (ECP2D)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E5AB223-C17B-BC89-6B68-0F4D07227679}"/>
              </a:ext>
            </a:extLst>
          </p:cNvPr>
          <p:cNvSpPr txBox="1"/>
          <p:nvPr/>
        </p:nvSpPr>
        <p:spPr>
          <a:xfrm>
            <a:off x="3602255" y="1791310"/>
            <a:ext cx="84225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https://www.rccem.fr/guide-pratique-pour-un-raccordement-electrique-collectif/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9941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6B4D7F-5EF1-4210-CA6B-177C93B5B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0238"/>
            <a:ext cx="10515600" cy="1325563"/>
          </a:xfrm>
        </p:spPr>
        <p:txBody>
          <a:bodyPr/>
          <a:lstStyle/>
          <a:p>
            <a:r>
              <a:rPr lang="fr-FR" dirty="0" err="1"/>
              <a:t>Cabler</a:t>
            </a:r>
            <a:r>
              <a:rPr lang="fr-FR" dirty="0"/>
              <a:t> une colonne montante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B75D884-2795-AE5A-10BF-4EC04F231D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1244" y="2750571"/>
            <a:ext cx="2232244" cy="272829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12CBA0-B68A-F0DE-F540-FFD98BD9BC95}"/>
              </a:ext>
            </a:extLst>
          </p:cNvPr>
          <p:cNvSpPr txBox="1"/>
          <p:nvPr/>
        </p:nvSpPr>
        <p:spPr>
          <a:xfrm>
            <a:off x="962557" y="2281082"/>
            <a:ext cx="1520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Dernier étage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98BA610-1674-93C5-99DA-3C314BAC2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463" y="2592318"/>
            <a:ext cx="2350234" cy="288655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1EC13F3-9055-BB1E-A99E-ADC7F049B934}"/>
              </a:ext>
            </a:extLst>
          </p:cNvPr>
          <p:cNvSpPr txBox="1"/>
          <p:nvPr/>
        </p:nvSpPr>
        <p:spPr>
          <a:xfrm>
            <a:off x="3009257" y="2140576"/>
            <a:ext cx="2120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Etage intermédiaire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CCCA62-EDE7-813C-1642-E92D701B4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469" y="2667078"/>
            <a:ext cx="1776777" cy="281179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7E4360F-6A37-69F4-E4BB-B24A5A0C8775}"/>
              </a:ext>
            </a:extLst>
          </p:cNvPr>
          <p:cNvSpPr txBox="1"/>
          <p:nvPr/>
        </p:nvSpPr>
        <p:spPr>
          <a:xfrm>
            <a:off x="6454813" y="2215337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RDC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5AE13A5-76BB-D2ED-AE55-6A38C0183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4743" y="2325242"/>
            <a:ext cx="3064700" cy="441625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0A1AE96-428F-85DC-5C27-73B7592DD7BA}"/>
              </a:ext>
            </a:extLst>
          </p:cNvPr>
          <p:cNvSpPr txBox="1"/>
          <p:nvPr/>
        </p:nvSpPr>
        <p:spPr>
          <a:xfrm>
            <a:off x="461244" y="6036055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6"/>
              </a:rPr>
              <a:t>https://www.michaud.fr/catalogue_pdf/COL_200A_1.pdf</a:t>
            </a:r>
            <a:r>
              <a:rPr lang="fr-FR" dirty="0"/>
              <a:t>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478F74D-7298-5145-7AD5-54B424D4A214}"/>
              </a:ext>
            </a:extLst>
          </p:cNvPr>
          <p:cNvSpPr txBox="1"/>
          <p:nvPr/>
        </p:nvSpPr>
        <p:spPr>
          <a:xfrm>
            <a:off x="838200" y="17887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7"/>
              </a:rPr>
              <a:t>https://www.youtube.com/watch?v=vSrOMUoLiOM</a:t>
            </a:r>
            <a:r>
              <a:rPr lang="fr-FR" dirty="0"/>
              <a:t>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E024615-BF05-A440-F3BA-C60DCB13BEC7}"/>
              </a:ext>
            </a:extLst>
          </p:cNvPr>
          <p:cNvSpPr txBox="1"/>
          <p:nvPr/>
        </p:nvSpPr>
        <p:spPr>
          <a:xfrm>
            <a:off x="4290791" y="5542798"/>
            <a:ext cx="2276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Distributeur d’arrivée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95C0C276-0F60-8B17-C773-A250D2EA9FB3}"/>
              </a:ext>
            </a:extLst>
          </p:cNvPr>
          <p:cNvCxnSpPr>
            <a:stCxn id="19" idx="0"/>
          </p:cNvCxnSpPr>
          <p:nvPr/>
        </p:nvCxnSpPr>
        <p:spPr>
          <a:xfrm flipV="1">
            <a:off x="5429116" y="5329084"/>
            <a:ext cx="666884" cy="213714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73AB682D-1C70-E459-ECA3-8AB8FE8F12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7105" y="29625"/>
            <a:ext cx="1012301" cy="188722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42FF4B4F-409E-ABE9-1C5D-D13EAD577FC6}"/>
              </a:ext>
            </a:extLst>
          </p:cNvPr>
          <p:cNvSpPr txBox="1"/>
          <p:nvPr/>
        </p:nvSpPr>
        <p:spPr>
          <a:xfrm>
            <a:off x="8834798" y="1862968"/>
            <a:ext cx="2376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Distributeur Michaud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7F7B459-BCC7-31AB-6D0F-8F1633095C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0566" y="164473"/>
            <a:ext cx="1396756" cy="175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5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607DCE-1E70-2F42-B925-9469D8E4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Règles foisonnement colonne montante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C606A8-968E-E6EF-4398-BB91649DF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929" y="2087327"/>
            <a:ext cx="2112645" cy="21901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8D47E62-C532-1C2D-9C40-5BD95D4E6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813642"/>
            <a:ext cx="421132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475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746C18-8766-6006-C3D4-12B6C59F0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91" y="13545"/>
            <a:ext cx="11326089" cy="1325563"/>
          </a:xfrm>
        </p:spPr>
        <p:txBody>
          <a:bodyPr/>
          <a:lstStyle/>
          <a:p>
            <a:r>
              <a:rPr lang="fr-FR" dirty="0"/>
              <a:t>Loi </a:t>
            </a:r>
            <a:r>
              <a:rPr lang="fr-FR" dirty="0" err="1"/>
              <a:t>elan</a:t>
            </a:r>
            <a:r>
              <a:rPr lang="fr-FR" dirty="0"/>
              <a:t> sur les colonnes montantes (2018-2020)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7F92691-31C9-7B78-4B65-42AA15E18364}"/>
              </a:ext>
            </a:extLst>
          </p:cNvPr>
          <p:cNvSpPr txBox="1"/>
          <p:nvPr/>
        </p:nvSpPr>
        <p:spPr>
          <a:xfrm>
            <a:off x="5198053" y="1323066"/>
            <a:ext cx="7426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2"/>
              </a:rPr>
              <a:t>https://www.enedis.fr/loi-elan-colonnes-montantes-electriques</a:t>
            </a:r>
            <a:r>
              <a:rPr lang="fr-FR" dirty="0"/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DC9806A-A3EC-77A7-70DA-8907DB8141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427" y="1771195"/>
            <a:ext cx="7427728" cy="451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F991DBE-1A53-AF01-C4D0-92B6482CF453}"/>
              </a:ext>
            </a:extLst>
          </p:cNvPr>
          <p:cNvSpPr txBox="1"/>
          <p:nvPr/>
        </p:nvSpPr>
        <p:spPr>
          <a:xfrm>
            <a:off x="679282" y="1323066"/>
            <a:ext cx="2583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Recharge VE en collectif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E11738E-77D6-2AD5-3CF3-A5E3AA559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5" y="2017741"/>
            <a:ext cx="4255352" cy="294990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888CA44-2BDC-6DC3-B42F-3AAEE9B1BA7F}"/>
              </a:ext>
            </a:extLst>
          </p:cNvPr>
          <p:cNvSpPr txBox="1"/>
          <p:nvPr/>
        </p:nvSpPr>
        <p:spPr>
          <a:xfrm>
            <a:off x="0" y="1709964"/>
            <a:ext cx="63228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>
                <a:hlinkClick r:id="rId5"/>
              </a:rPr>
              <a:t>https://www.youtube.com/watch?v=4FBGjZBiccw</a:t>
            </a:r>
            <a:r>
              <a:rPr lang="fr-F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5606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971F72-0988-D8AF-7FD3-ED6224725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fr-FR" dirty="0"/>
              <a:t>Critères de choix : ecp2d ou ecp3d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950A80E-FA94-4B80-1CC3-A0314C4C41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5022828"/>
              </p:ext>
            </p:extLst>
          </p:nvPr>
        </p:nvGraphicFramePr>
        <p:xfrm>
          <a:off x="333394" y="2901917"/>
          <a:ext cx="7286606" cy="365760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759715">
                  <a:extLst>
                    <a:ext uri="{9D8B030D-6E8A-4147-A177-3AD203B41FA5}">
                      <a16:colId xmlns:a16="http://schemas.microsoft.com/office/drawing/2014/main" val="1829014219"/>
                    </a:ext>
                  </a:extLst>
                </a:gridCol>
                <a:gridCol w="2526891">
                  <a:extLst>
                    <a:ext uri="{9D8B030D-6E8A-4147-A177-3AD203B41FA5}">
                      <a16:colId xmlns:a16="http://schemas.microsoft.com/office/drawing/2014/main" val="37924082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Situation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Choix logique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0247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Petit immeuble, peu de logements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colonne 200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9989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Immeuble moyen mais puissance calculée &lt; 200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colonne 200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0839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Puissance calculée &gt; 200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colonne 400 A ou double colonne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6509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Grande hauteur / beaucoup d’appartements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400 A ou colonnes séparées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92237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Deux cages d’escalier / deux bâtiments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ECP-3D + 2 colonnes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33222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solidFill>
                            <a:schemeClr val="bg1"/>
                          </a:solidFill>
                        </a:rPr>
                        <a:t>Commerce ou local pro en plus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ECP-3D souvent pertinent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318728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9BF8665-D08C-2674-C46C-194DB3FD387F}"/>
              </a:ext>
            </a:extLst>
          </p:cNvPr>
          <p:cNvSpPr txBox="1"/>
          <p:nvPr/>
        </p:nvSpPr>
        <p:spPr>
          <a:xfrm>
            <a:off x="362891" y="857413"/>
            <a:ext cx="116905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hlinkClick r:id="rId2"/>
              </a:rPr>
              <a:t>https://cdn.sisca.fr/products/BC0F7D2E-4F4A-4C6A-B438-7466D120A31B/BC0F7D2E-4F4A-4C6A-B438-7466D120A31B_FT_1.pdf</a:t>
            </a:r>
            <a:r>
              <a:rPr lang="fr-FR" sz="1600" dirty="0"/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C2E313-7CF9-82DA-EC5B-83D804965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135" y="1599327"/>
            <a:ext cx="4041961" cy="525867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D5E47A0-3EA8-FEA9-E00D-1AE7603D3551}"/>
              </a:ext>
            </a:extLst>
          </p:cNvPr>
          <p:cNvSpPr txBox="1"/>
          <p:nvPr/>
        </p:nvSpPr>
        <p:spPr>
          <a:xfrm>
            <a:off x="138555" y="1162876"/>
            <a:ext cx="428686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      Réseau BT</a:t>
            </a:r>
          </a:p>
          <a:p>
            <a:r>
              <a:rPr lang="fr-FR" dirty="0"/>
              <a:t>               │</a:t>
            </a:r>
          </a:p>
          <a:p>
            <a:r>
              <a:rPr lang="fr-FR" dirty="0"/>
              <a:t>         ECP-3D</a:t>
            </a:r>
          </a:p>
          <a:p>
            <a:r>
              <a:rPr lang="fr-FR" dirty="0"/>
              <a:t>     │                    │</a:t>
            </a:r>
          </a:p>
          <a:p>
            <a:r>
              <a:rPr lang="fr-FR" dirty="0"/>
              <a:t>Colonne   Branchement puissance</a:t>
            </a:r>
          </a:p>
          <a:p>
            <a:r>
              <a:rPr lang="fr-FR" dirty="0"/>
              <a:t>                 surveillée (local pro / commerce</a:t>
            </a:r>
          </a:p>
          <a:p>
            <a:endParaRPr lang="fr-FR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523DB8B6-68F5-CF25-BC5B-14BAFE912CCC}"/>
              </a:ext>
            </a:extLst>
          </p:cNvPr>
          <p:cNvCxnSpPr/>
          <p:nvPr/>
        </p:nvCxnSpPr>
        <p:spPr>
          <a:xfrm flipH="1" flipV="1">
            <a:off x="2792361" y="1750142"/>
            <a:ext cx="2399071" cy="1081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214E6C9E-65A1-EBD5-4446-DCF70A0298AE}"/>
              </a:ext>
            </a:extLst>
          </p:cNvPr>
          <p:cNvSpPr txBox="1"/>
          <p:nvPr/>
        </p:nvSpPr>
        <p:spPr>
          <a:xfrm>
            <a:off x="5234642" y="1684048"/>
            <a:ext cx="1576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Autre solution</a:t>
            </a:r>
          </a:p>
        </p:txBody>
      </p:sp>
    </p:spTree>
    <p:extLst>
      <p:ext uri="{BB962C8B-B14F-4D97-AF65-F5344CB8AC3E}">
        <p14:creationId xmlns:p14="http://schemas.microsoft.com/office/powerpoint/2010/main" val="650611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F67BD5-7CBF-07C2-7B36-97A356A9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ecp2D : fusible ou non ?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EADB959-419C-5F33-2ED4-EB02369B7F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022391"/>
              </p:ext>
            </p:extLst>
          </p:nvPr>
        </p:nvGraphicFramePr>
        <p:xfrm>
          <a:off x="1109506" y="4150009"/>
          <a:ext cx="8114882" cy="2194560"/>
        </p:xfrm>
        <a:graphic>
          <a:graphicData uri="http://schemas.openxmlformats.org/drawingml/2006/table">
            <a:tbl>
              <a:tblPr/>
              <a:tblGrid>
                <a:gridCol w="4057441">
                  <a:extLst>
                    <a:ext uri="{9D8B030D-6E8A-4147-A177-3AD203B41FA5}">
                      <a16:colId xmlns:a16="http://schemas.microsoft.com/office/drawing/2014/main" val="3976950553"/>
                    </a:ext>
                  </a:extLst>
                </a:gridCol>
                <a:gridCol w="4057441">
                  <a:extLst>
                    <a:ext uri="{9D8B030D-6E8A-4147-A177-3AD203B41FA5}">
                      <a16:colId xmlns:a16="http://schemas.microsoft.com/office/drawing/2014/main" val="21258753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/>
                        <a:t>Cas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Solution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220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Petite colonne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ECP avec fusibles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3585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Colonne 200 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souvent protégée par fusibles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463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Colonne 400 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souvent sans fusible (coupure seule)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1401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Réseau déjà protégé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pas de fusible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421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/>
                        <a:t>Besoin de sélectivité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/>
                        <a:t>fusibles dans ECP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619400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5CA68B9-C037-FA6E-E839-C71741C37516}"/>
              </a:ext>
            </a:extLst>
          </p:cNvPr>
          <p:cNvSpPr txBox="1"/>
          <p:nvPr/>
        </p:nvSpPr>
        <p:spPr>
          <a:xfrm>
            <a:off x="421248" y="1737391"/>
            <a:ext cx="55862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/>
              <a:t>👉 l’ECP est un </a:t>
            </a:r>
            <a:r>
              <a:rPr lang="fr-FR" b="1" dirty="0"/>
              <a:t>organe du réseau public</a:t>
            </a:r>
            <a:br>
              <a:rPr lang="fr-FR" dirty="0"/>
            </a:br>
            <a:r>
              <a:rPr lang="fr-FR" dirty="0"/>
              <a:t>👉 il assure </a:t>
            </a:r>
            <a:r>
              <a:rPr lang="fr-FR" b="1" dirty="0"/>
              <a:t>coupure + éventuellement protection</a:t>
            </a:r>
            <a:endParaRPr lang="fr-FR" dirty="0"/>
          </a:p>
          <a:p>
            <a:pPr>
              <a:buNone/>
            </a:pPr>
            <a:r>
              <a:rPr lang="fr-FR" dirty="0"/>
              <a:t>Donc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soit </a:t>
            </a:r>
            <a:r>
              <a:rPr lang="fr-FR" b="1" dirty="0"/>
              <a:t>fonction coupure seule</a:t>
            </a:r>
            <a:r>
              <a:rPr lang="fr-FR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soit </a:t>
            </a:r>
            <a:r>
              <a:rPr lang="fr-FR" b="1" dirty="0"/>
              <a:t>fonction coupure + protection par fusibles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BE08E1-BBBA-2E9B-3B1C-3E62033EDD48}"/>
              </a:ext>
            </a:extLst>
          </p:cNvPr>
          <p:cNvSpPr txBox="1"/>
          <p:nvPr/>
        </p:nvSpPr>
        <p:spPr>
          <a:xfrm>
            <a:off x="6617110" y="1591581"/>
            <a:ext cx="22614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Réseau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[ECP + fusibles]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Colonne 200 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44FCDE-45EA-D2A0-9D47-6D8FE84817A0}"/>
              </a:ext>
            </a:extLst>
          </p:cNvPr>
          <p:cNvSpPr txBox="1"/>
          <p:nvPr/>
        </p:nvSpPr>
        <p:spPr>
          <a:xfrm>
            <a:off x="9301316" y="1641135"/>
            <a:ext cx="28218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Réseau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[ECP coupure]</a:t>
            </a:r>
          </a:p>
          <a:p>
            <a:r>
              <a:rPr lang="fr-FR" dirty="0"/>
              <a:t>  │</a:t>
            </a:r>
          </a:p>
          <a:p>
            <a:r>
              <a:rPr lang="fr-FR" dirty="0"/>
              <a:t>Colonne 400 A</a:t>
            </a:r>
          </a:p>
        </p:txBody>
      </p:sp>
    </p:spTree>
    <p:extLst>
      <p:ext uri="{BB962C8B-B14F-4D97-AF65-F5344CB8AC3E}">
        <p14:creationId xmlns:p14="http://schemas.microsoft.com/office/powerpoint/2010/main" val="360822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0F913B-429F-E53C-EDE2-42FD26680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SCPM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02AF73FC-0057-D623-0758-705BB958D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4547" y="601099"/>
            <a:ext cx="4436162" cy="581183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538F285-0D67-E864-E795-DB870E408893}"/>
              </a:ext>
            </a:extLst>
          </p:cNvPr>
          <p:cNvSpPr txBox="1"/>
          <p:nvPr/>
        </p:nvSpPr>
        <p:spPr>
          <a:xfrm>
            <a:off x="6719056" y="22930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pieds_de_colonnes_ipxxb_spcm-2018_-1.pdf</a:t>
            </a:r>
          </a:p>
        </p:txBody>
      </p:sp>
    </p:spTree>
    <p:extLst>
      <p:ext uri="{BB962C8B-B14F-4D97-AF65-F5344CB8AC3E}">
        <p14:creationId xmlns:p14="http://schemas.microsoft.com/office/powerpoint/2010/main" val="3531082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973BC-7DED-B78E-A175-A759376FB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logiciels pour BE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8AEB58-CF39-A361-C431-57E5DA302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>
              <a:hlinkClick r:id="rId2"/>
            </a:endParaRPr>
          </a:p>
          <a:p>
            <a:r>
              <a:rPr lang="fr-FR" dirty="0">
                <a:hlinkClick r:id="rId2"/>
              </a:rPr>
              <a:t>https://edesign-630.se.com/home</a:t>
            </a:r>
            <a:r>
              <a:rPr lang="fr-FR" dirty="0"/>
              <a:t> (Schneider Electrique)</a:t>
            </a:r>
          </a:p>
          <a:p>
            <a:r>
              <a:rPr lang="fr-FR" dirty="0" err="1"/>
              <a:t>XlPro</a:t>
            </a:r>
            <a:r>
              <a:rPr lang="fr-FR" dirty="0"/>
              <a:t> 4 400 (Legrand) </a:t>
            </a:r>
          </a:p>
          <a:p>
            <a:r>
              <a:rPr lang="fr-FR" dirty="0" err="1"/>
              <a:t>HagerCad</a:t>
            </a:r>
            <a:r>
              <a:rPr lang="fr-FR" dirty="0"/>
              <a:t> (</a:t>
            </a:r>
            <a:r>
              <a:rPr lang="fr-FR" dirty="0" err="1"/>
              <a:t>Caneco</a:t>
            </a:r>
            <a:r>
              <a:rPr lang="fr-FR" dirty="0"/>
              <a:t>) durée 1 mois</a:t>
            </a:r>
          </a:p>
          <a:p>
            <a:r>
              <a:rPr lang="fr-FR" b="1" dirty="0" err="1"/>
              <a:t>Elium</a:t>
            </a:r>
            <a:r>
              <a:rPr lang="fr-FR" b="1" dirty="0"/>
              <a:t> (groupe Cahors) pour les colonnes montantes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36025C-004D-ACAA-1335-5B3CDAC73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329" y="2759427"/>
            <a:ext cx="2638793" cy="57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9EA67F-C797-BBF1-89B7-FE1504FD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Elium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EDA49B-0206-80CC-B251-BCBEE550A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112" y="2649879"/>
            <a:ext cx="3306006" cy="21377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FB9ECF-3DBE-5915-91EA-97D7D2677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399" y="1876390"/>
            <a:ext cx="8731489" cy="460242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D463285-743C-ACED-B26F-A47AF92DD69D}"/>
              </a:ext>
            </a:extLst>
          </p:cNvPr>
          <p:cNvSpPr txBox="1"/>
          <p:nvPr/>
        </p:nvSpPr>
        <p:spPr>
          <a:xfrm>
            <a:off x="3637935" y="15060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https://www.youtube.com/watch?v=_ymFk2t-BSs</a:t>
            </a:r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0415C0-7AB9-44BB-7068-37FFA54C606A}"/>
              </a:ext>
            </a:extLst>
          </p:cNvPr>
          <p:cNvSpPr txBox="1"/>
          <p:nvPr/>
        </p:nvSpPr>
        <p:spPr>
          <a:xfrm>
            <a:off x="3639611" y="1135654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5"/>
              </a:rPr>
              <a:t>https://www.youtube.com/watch?v=xexc7zdqmU8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8096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02920" y="292608"/>
            <a:ext cx="9052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E27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1) Schéma comparatif : ECP-2D, ECP-3D et REMBT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30352" y="786384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673"/>
                </a:solidFill>
              </a:rPr>
              <a:t>Même fonction générale côté réseau, mais usages très différents selon le nombre de départs et la présence d’une colonne.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02920" y="1417320"/>
            <a:ext cx="3337560" cy="4343400"/>
          </a:xfrm>
          <a:prstGeom prst="roundRect">
            <a:avLst>
              <a:gd name="adj" fmla="val 3562"/>
            </a:avLst>
          </a:prstGeom>
          <a:solidFill>
            <a:srgbClr val="E8F1FB"/>
          </a:solidFill>
          <a:ln w="19050">
            <a:solidFill>
              <a:srgbClr val="1B5FA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640080" y="1527048"/>
            <a:ext cx="3063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B5FA7"/>
                </a:solidFill>
              </a:rPr>
              <a:t>ECP-2D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04088" y="4343400"/>
            <a:ext cx="2935224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1 arrivée réseau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+ 1 départ colonne</a:t>
            </a:r>
            <a:endParaRPr lang="en-US" sz="1000" dirty="0"/>
          </a:p>
          <a:p>
            <a:pPr marL="0" indent="0" algn="ctr">
              <a:buNone/>
            </a:pP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Cas classique :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immeuble avec une colonne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200 A ou 400 A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234440" y="2990088"/>
            <a:ext cx="594360" cy="0"/>
          </a:xfrm>
          <a:prstGeom prst="line">
            <a:avLst/>
          </a:prstGeom>
          <a:noFill/>
          <a:ln w="20320">
            <a:solidFill>
              <a:srgbClr val="1B5FA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758952" y="2697480"/>
            <a:ext cx="841248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3970">
            <a:solidFill>
              <a:srgbClr val="1B5FA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804672" y="2779776"/>
            <a:ext cx="749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7"/>
                </a:solidFill>
              </a:rPr>
              <a:t>Réseau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1874520" y="2578608"/>
            <a:ext cx="877824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3970">
            <a:solidFill>
              <a:srgbClr val="1B5FA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1920240" y="2660904"/>
            <a:ext cx="786384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7"/>
                </a:solidFill>
              </a:rPr>
              <a:t>ECP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1B5FA7"/>
                </a:solidFill>
              </a:rPr>
              <a:t>2D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761488" y="2990088"/>
            <a:ext cx="484632" cy="0"/>
          </a:xfrm>
          <a:prstGeom prst="line">
            <a:avLst/>
          </a:prstGeom>
          <a:noFill/>
          <a:ln w="20320">
            <a:solidFill>
              <a:srgbClr val="1B5FA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15" name="Shape 13"/>
          <p:cNvSpPr/>
          <p:nvPr/>
        </p:nvSpPr>
        <p:spPr>
          <a:xfrm>
            <a:off x="2971800" y="2697480"/>
            <a:ext cx="640080" cy="566928"/>
          </a:xfrm>
          <a:prstGeom prst="roundRect">
            <a:avLst>
              <a:gd name="adj" fmla="val 16129"/>
            </a:avLst>
          </a:prstGeom>
          <a:solidFill>
            <a:srgbClr val="FFFFFF"/>
          </a:solidFill>
          <a:ln w="13970">
            <a:solidFill>
              <a:srgbClr val="1B5FA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3017520" y="2779776"/>
            <a:ext cx="548640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B5FA7"/>
                </a:solidFill>
              </a:rPr>
              <a:t>Col.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434840" y="1417320"/>
            <a:ext cx="3337560" cy="4343400"/>
          </a:xfrm>
          <a:prstGeom prst="roundRect">
            <a:avLst>
              <a:gd name="adj" fmla="val 3562"/>
            </a:avLst>
          </a:prstGeom>
          <a:solidFill>
            <a:srgbClr val="FFF0DF"/>
          </a:solidFill>
          <a:ln w="1905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4572000" y="1527048"/>
            <a:ext cx="3063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D97706"/>
                </a:solidFill>
              </a:rPr>
              <a:t>ECP-3D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636008" y="4343400"/>
            <a:ext cx="2935224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1 arrivée réseau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+ 2 départs</a:t>
            </a:r>
            <a:endParaRPr lang="en-US" sz="1000" dirty="0"/>
          </a:p>
          <a:p>
            <a:pPr marL="0" indent="0" algn="ctr">
              <a:buNone/>
            </a:pP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Cas typiques :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2 colonnes 200 A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ou 1 colonne + BPS/SG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663440" y="2670048"/>
            <a:ext cx="77724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7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4709160" y="2752344"/>
            <a:ext cx="6858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D97706"/>
                </a:solidFill>
              </a:rPr>
              <a:t>Réseau</a:t>
            </a:r>
            <a:endParaRPr lang="en-US" sz="940" dirty="0"/>
          </a:p>
        </p:txBody>
      </p:sp>
      <p:sp>
        <p:nvSpPr>
          <p:cNvPr id="22" name="Shape 20"/>
          <p:cNvSpPr/>
          <p:nvPr/>
        </p:nvSpPr>
        <p:spPr>
          <a:xfrm>
            <a:off x="5440680" y="2944368"/>
            <a:ext cx="548640" cy="0"/>
          </a:xfrm>
          <a:prstGeom prst="line">
            <a:avLst/>
          </a:prstGeom>
          <a:noFill/>
          <a:ln w="19050">
            <a:solidFill>
              <a:srgbClr val="D9770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21"/>
          <p:cNvSpPr/>
          <p:nvPr/>
        </p:nvSpPr>
        <p:spPr>
          <a:xfrm>
            <a:off x="6016752" y="2542032"/>
            <a:ext cx="868680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397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4" name="Text 22"/>
          <p:cNvSpPr/>
          <p:nvPr/>
        </p:nvSpPr>
        <p:spPr>
          <a:xfrm>
            <a:off x="6062472" y="2624328"/>
            <a:ext cx="7772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D97706"/>
                </a:solidFill>
              </a:rPr>
              <a:t>ECP</a:t>
            </a:r>
            <a:endParaRPr lang="en-US" sz="940" dirty="0"/>
          </a:p>
          <a:p>
            <a:pPr marL="0" indent="0" algn="ctr">
              <a:buNone/>
            </a:pPr>
            <a:r>
              <a:rPr lang="en-US" sz="940" b="1" dirty="0">
                <a:solidFill>
                  <a:srgbClr val="D97706"/>
                </a:solidFill>
              </a:rPr>
              <a:t>3D</a:t>
            </a:r>
            <a:endParaRPr lang="en-US" sz="940" dirty="0"/>
          </a:p>
        </p:txBody>
      </p:sp>
      <p:sp>
        <p:nvSpPr>
          <p:cNvPr id="25" name="Shape 23"/>
          <p:cNvSpPr/>
          <p:nvPr/>
        </p:nvSpPr>
        <p:spPr>
          <a:xfrm flipV="1">
            <a:off x="6885432" y="2368296"/>
            <a:ext cx="365760" cy="420624"/>
          </a:xfrm>
          <a:prstGeom prst="line">
            <a:avLst/>
          </a:prstGeom>
          <a:noFill/>
          <a:ln w="19050">
            <a:solidFill>
              <a:srgbClr val="D9770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6885432" y="3108960"/>
            <a:ext cx="365760" cy="384048"/>
          </a:xfrm>
          <a:prstGeom prst="line">
            <a:avLst/>
          </a:prstGeom>
          <a:noFill/>
          <a:ln w="19050">
            <a:solidFill>
              <a:srgbClr val="D9770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27" name="Shape 25"/>
          <p:cNvSpPr/>
          <p:nvPr/>
        </p:nvSpPr>
        <p:spPr>
          <a:xfrm>
            <a:off x="7296912" y="1993392"/>
            <a:ext cx="320040" cy="713232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397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Text 26"/>
          <p:cNvSpPr/>
          <p:nvPr/>
        </p:nvSpPr>
        <p:spPr>
          <a:xfrm>
            <a:off x="7342632" y="2075688"/>
            <a:ext cx="2286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D97706"/>
                </a:solidFill>
              </a:rPr>
              <a:t>C1</a:t>
            </a:r>
            <a:endParaRPr lang="en-US" sz="940" dirty="0"/>
          </a:p>
        </p:txBody>
      </p:sp>
      <p:sp>
        <p:nvSpPr>
          <p:cNvPr id="29" name="Shape 27"/>
          <p:cNvSpPr/>
          <p:nvPr/>
        </p:nvSpPr>
        <p:spPr>
          <a:xfrm>
            <a:off x="7296912" y="3401568"/>
            <a:ext cx="320040" cy="713232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397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/>
          <p:nvPr/>
        </p:nvSpPr>
        <p:spPr>
          <a:xfrm>
            <a:off x="7342632" y="3483864"/>
            <a:ext cx="2286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D97706"/>
                </a:solidFill>
              </a:rPr>
              <a:t>C2</a:t>
            </a:r>
            <a:endParaRPr lang="en-US" sz="940" dirty="0"/>
          </a:p>
        </p:txBody>
      </p:sp>
      <p:sp>
        <p:nvSpPr>
          <p:cNvPr id="31" name="Shape 29"/>
          <p:cNvSpPr/>
          <p:nvPr/>
        </p:nvSpPr>
        <p:spPr>
          <a:xfrm>
            <a:off x="8366760" y="1417320"/>
            <a:ext cx="3337560" cy="4343400"/>
          </a:xfrm>
          <a:prstGeom prst="roundRect">
            <a:avLst>
              <a:gd name="adj" fmla="val 3562"/>
            </a:avLst>
          </a:prstGeom>
          <a:solidFill>
            <a:srgbClr val="E7F5F3"/>
          </a:solidFill>
          <a:ln w="1905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8503920" y="1527048"/>
            <a:ext cx="3063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F766E"/>
                </a:solidFill>
              </a:rPr>
              <a:t>REMBT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8567928" y="4343400"/>
            <a:ext cx="2935224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Coffret réseau + CCPI regroupés</a:t>
            </a:r>
            <a:endParaRPr lang="en-US" sz="1000" dirty="0"/>
          </a:p>
          <a:p>
            <a:pPr marL="0" indent="0" algn="ctr">
              <a:buNone/>
            </a:pP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Cas typique :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petit collectif sans vraie colonne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1E2732"/>
                </a:solidFill>
              </a:rPr>
              <a:t>≤ 6 CCPI selon guide réséda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8668512" y="2633472"/>
            <a:ext cx="777240" cy="548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397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8714232" y="2715768"/>
            <a:ext cx="6858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0F766E"/>
                </a:solidFill>
              </a:rPr>
              <a:t>Réseau</a:t>
            </a:r>
            <a:endParaRPr lang="en-US" sz="940" dirty="0"/>
          </a:p>
        </p:txBody>
      </p:sp>
      <p:sp>
        <p:nvSpPr>
          <p:cNvPr id="36" name="Shape 34"/>
          <p:cNvSpPr/>
          <p:nvPr/>
        </p:nvSpPr>
        <p:spPr>
          <a:xfrm>
            <a:off x="9445752" y="2907792"/>
            <a:ext cx="502920" cy="0"/>
          </a:xfrm>
          <a:prstGeom prst="line">
            <a:avLst/>
          </a:prstGeom>
          <a:noFill/>
          <a:ln w="19050">
            <a:solidFill>
              <a:srgbClr val="0F766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37" name="Shape 35"/>
          <p:cNvSpPr/>
          <p:nvPr/>
        </p:nvSpPr>
        <p:spPr>
          <a:xfrm>
            <a:off x="9966960" y="2487168"/>
            <a:ext cx="86868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397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/>
          <p:nvPr/>
        </p:nvSpPr>
        <p:spPr>
          <a:xfrm>
            <a:off x="10012680" y="2569464"/>
            <a:ext cx="7772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40" b="1" dirty="0">
                <a:solidFill>
                  <a:srgbClr val="0F766E"/>
                </a:solidFill>
              </a:rPr>
              <a:t>REM</a:t>
            </a:r>
            <a:endParaRPr lang="en-US" sz="940" dirty="0"/>
          </a:p>
          <a:p>
            <a:pPr marL="0" indent="0" algn="ctr">
              <a:buNone/>
            </a:pPr>
            <a:r>
              <a:rPr lang="en-US" sz="940" b="1" dirty="0">
                <a:solidFill>
                  <a:srgbClr val="0F766E"/>
                </a:solidFill>
              </a:rPr>
              <a:t>BT</a:t>
            </a:r>
            <a:endParaRPr lang="en-US" sz="940" dirty="0"/>
          </a:p>
        </p:txBody>
      </p:sp>
      <p:sp>
        <p:nvSpPr>
          <p:cNvPr id="39" name="Shape 37"/>
          <p:cNvSpPr/>
          <p:nvPr/>
        </p:nvSpPr>
        <p:spPr>
          <a:xfrm flipV="1">
            <a:off x="10835640" y="2450592"/>
            <a:ext cx="438912" cy="246888"/>
          </a:xfrm>
          <a:prstGeom prst="line">
            <a:avLst/>
          </a:prstGeom>
          <a:noFill/>
          <a:ln w="15240">
            <a:solidFill>
              <a:srgbClr val="0F766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40" name="Shape 38"/>
          <p:cNvSpPr/>
          <p:nvPr/>
        </p:nvSpPr>
        <p:spPr>
          <a:xfrm>
            <a:off x="10835640" y="2907792"/>
            <a:ext cx="365760" cy="0"/>
          </a:xfrm>
          <a:prstGeom prst="line">
            <a:avLst/>
          </a:prstGeom>
          <a:noFill/>
          <a:ln w="15240">
            <a:solidFill>
              <a:srgbClr val="0F766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10835640" y="3118104"/>
            <a:ext cx="365760" cy="228600"/>
          </a:xfrm>
          <a:prstGeom prst="line">
            <a:avLst/>
          </a:prstGeom>
          <a:noFill/>
          <a:ln w="15240">
            <a:solidFill>
              <a:srgbClr val="0F766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11274552" y="2212848"/>
            <a:ext cx="301752" cy="384048"/>
          </a:xfrm>
          <a:prstGeom prst="roundRect">
            <a:avLst>
              <a:gd name="adj" fmla="val 30303"/>
            </a:avLst>
          </a:prstGeom>
          <a:solidFill>
            <a:srgbClr val="FFFFFF"/>
          </a:solidFill>
          <a:ln w="1397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11320272" y="2295144"/>
            <a:ext cx="2103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F766E"/>
                </a:solidFill>
              </a:rPr>
              <a:t>L1</a:t>
            </a:r>
            <a:endParaRPr lang="en-US" sz="880" dirty="0"/>
          </a:p>
        </p:txBody>
      </p:sp>
      <p:sp>
        <p:nvSpPr>
          <p:cNvPr id="44" name="Shape 42"/>
          <p:cNvSpPr/>
          <p:nvPr/>
        </p:nvSpPr>
        <p:spPr>
          <a:xfrm>
            <a:off x="11274552" y="2724912"/>
            <a:ext cx="301752" cy="384048"/>
          </a:xfrm>
          <a:prstGeom prst="roundRect">
            <a:avLst>
              <a:gd name="adj" fmla="val 30303"/>
            </a:avLst>
          </a:prstGeom>
          <a:solidFill>
            <a:srgbClr val="FFFFFF"/>
          </a:solidFill>
          <a:ln w="1397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5" name="Text 43"/>
          <p:cNvSpPr/>
          <p:nvPr/>
        </p:nvSpPr>
        <p:spPr>
          <a:xfrm>
            <a:off x="11320272" y="2807208"/>
            <a:ext cx="2103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F766E"/>
                </a:solidFill>
              </a:rPr>
              <a:t>L2</a:t>
            </a:r>
            <a:endParaRPr lang="en-US" sz="880" dirty="0"/>
          </a:p>
        </p:txBody>
      </p:sp>
      <p:sp>
        <p:nvSpPr>
          <p:cNvPr id="46" name="Shape 44"/>
          <p:cNvSpPr/>
          <p:nvPr/>
        </p:nvSpPr>
        <p:spPr>
          <a:xfrm>
            <a:off x="11274552" y="3246120"/>
            <a:ext cx="301752" cy="384048"/>
          </a:xfrm>
          <a:prstGeom prst="roundRect">
            <a:avLst>
              <a:gd name="adj" fmla="val 30303"/>
            </a:avLst>
          </a:prstGeom>
          <a:solidFill>
            <a:srgbClr val="FFFFFF"/>
          </a:solidFill>
          <a:ln w="1397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11320272" y="3328416"/>
            <a:ext cx="2103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0F766E"/>
                </a:solidFill>
              </a:rPr>
              <a:t>L3</a:t>
            </a:r>
            <a:endParaRPr lang="en-US" sz="880" dirty="0"/>
          </a:p>
        </p:txBody>
      </p:sp>
      <p:sp>
        <p:nvSpPr>
          <p:cNvPr id="48" name="Text 46"/>
          <p:cNvSpPr/>
          <p:nvPr/>
        </p:nvSpPr>
        <p:spPr>
          <a:xfrm>
            <a:off x="685800" y="5989320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732"/>
                </a:solidFill>
              </a:rPr>
              <a:t>À retenir : ECP = logique colonne immeuble ; REMBT = logique petit collectif / dérivations individuelles regroupées.</a:t>
            </a:r>
            <a:endParaRPr lang="en-US" sz="1500" dirty="0"/>
          </a:p>
        </p:txBody>
      </p:sp>
      <p:sp>
        <p:nvSpPr>
          <p:cNvPr id="49" name="Text 47"/>
          <p:cNvSpPr/>
          <p:nvPr/>
        </p:nvSpPr>
        <p:spPr>
          <a:xfrm>
            <a:off x="502920" y="6528816"/>
            <a:ext cx="11155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6B7280"/>
                </a:solidFill>
              </a:rPr>
              <a:t>Références : Réséda, guide raccordement collectif V2.6 ; Cahors/Rexel, fiches ECP 2D/3D.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02920" y="292608"/>
            <a:ext cx="9052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E27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2) Cas chiffré : 400 A ou 2 × 200 A ?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30352" y="786384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673"/>
                </a:solidFill>
              </a:rPr>
              <a:t>Exemple d’aide au choix économique : les chiffres de coût sont des indices, à remplacer par le bordereau réel du chantier.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94360" y="1261872"/>
            <a:ext cx="1101852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868680" y="1472184"/>
            <a:ext cx="10469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80" b="1" dirty="0">
                <a:solidFill>
                  <a:srgbClr val="1E2732"/>
                </a:solidFill>
              </a:rPr>
              <a:t>Hypothèse : immeuble 2 cages, 12 logements + services généraux — courant calculé total ≈ 300 A ; par cage ≈ 150–170 A.</a:t>
            </a:r>
            <a:endParaRPr lang="en-US" sz="1280" dirty="0"/>
          </a:p>
        </p:txBody>
      </p:sp>
      <p:sp>
        <p:nvSpPr>
          <p:cNvPr id="8" name="Shape 6"/>
          <p:cNvSpPr/>
          <p:nvPr/>
        </p:nvSpPr>
        <p:spPr>
          <a:xfrm>
            <a:off x="2029968" y="3072384"/>
            <a:ext cx="713232" cy="0"/>
          </a:xfrm>
          <a:prstGeom prst="line">
            <a:avLst/>
          </a:prstGeom>
          <a:noFill/>
          <a:ln w="21590">
            <a:solidFill>
              <a:srgbClr val="1B5FA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3611880" y="3172968"/>
            <a:ext cx="704088" cy="0"/>
          </a:xfrm>
          <a:prstGeom prst="line">
            <a:avLst/>
          </a:prstGeom>
          <a:noFill/>
          <a:ln w="21590">
            <a:solidFill>
              <a:srgbClr val="1B5FA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8705088" y="2944368"/>
            <a:ext cx="365760" cy="27432"/>
          </a:xfrm>
          <a:prstGeom prst="line">
            <a:avLst/>
          </a:prstGeom>
          <a:noFill/>
          <a:ln w="21590">
            <a:solidFill>
              <a:srgbClr val="D9770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8705088" y="3246120"/>
            <a:ext cx="365760" cy="822960"/>
          </a:xfrm>
          <a:prstGeom prst="line">
            <a:avLst/>
          </a:prstGeom>
          <a:noFill/>
          <a:ln w="21590">
            <a:solidFill>
              <a:srgbClr val="D9770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/>
          <p:nvPr/>
        </p:nvSpPr>
        <p:spPr>
          <a:xfrm>
            <a:off x="777240" y="2240280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B5FA7"/>
                </a:solidFill>
              </a:rPr>
              <a:t>Option A — 1 colonne 400 A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41248" y="2761488"/>
            <a:ext cx="1024128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3970">
            <a:solidFill>
              <a:srgbClr val="1B5FA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 12"/>
          <p:cNvSpPr/>
          <p:nvPr/>
        </p:nvSpPr>
        <p:spPr>
          <a:xfrm>
            <a:off x="886968" y="2843784"/>
            <a:ext cx="93268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B5FA7"/>
                </a:solidFill>
              </a:rPr>
              <a:t>Réseau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761488" y="2615184"/>
            <a:ext cx="841248" cy="932688"/>
          </a:xfrm>
          <a:prstGeom prst="roundRect">
            <a:avLst>
              <a:gd name="adj" fmla="val 10870"/>
            </a:avLst>
          </a:prstGeom>
          <a:solidFill>
            <a:srgbClr val="E8F1FB"/>
          </a:solidFill>
          <a:ln w="13970">
            <a:solidFill>
              <a:srgbClr val="1B5FA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4"/>
          <p:cNvSpPr/>
          <p:nvPr/>
        </p:nvSpPr>
        <p:spPr>
          <a:xfrm>
            <a:off x="2807208" y="2697480"/>
            <a:ext cx="749808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B5FA7"/>
                </a:solidFill>
              </a:rPr>
              <a:t>ECP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1B5FA7"/>
                </a:solidFill>
              </a:rPr>
              <a:t>2D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15968" y="2697480"/>
            <a:ext cx="1143000" cy="96012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3970">
            <a:solidFill>
              <a:srgbClr val="1B5FA7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/>
          <p:nvPr/>
        </p:nvSpPr>
        <p:spPr>
          <a:xfrm>
            <a:off x="4361688" y="2779776"/>
            <a:ext cx="1051560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B5FA7"/>
                </a:solidFill>
              </a:rPr>
              <a:t>Colonne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1B5FA7"/>
                </a:solidFill>
              </a:rPr>
              <a:t>400 A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68680" y="3977640"/>
            <a:ext cx="5029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60" dirty="0">
                <a:solidFill>
                  <a:srgbClr val="1E2732"/>
                </a:solidFill>
              </a:rPr>
              <a:t>Avantage : une seule gaine / un seul chemin.</a:t>
            </a:r>
            <a:endParaRPr lang="en-US" sz="1160" dirty="0"/>
          </a:p>
          <a:p>
            <a:pPr marL="0" indent="0" algn="ctr">
              <a:buNone/>
            </a:pPr>
            <a:r>
              <a:rPr lang="en-US" sz="1160" dirty="0">
                <a:solidFill>
                  <a:srgbClr val="1E2732"/>
                </a:solidFill>
              </a:rPr>
              <a:t>Inconvénient : matériels et sections 400 A, dérivations horizontales longues si 2 cages.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960120" y="486460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5FA7"/>
                </a:solidFill>
              </a:rPr>
              <a:t>100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960120" y="5221224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A6673"/>
                </a:solidFill>
              </a:rPr>
              <a:t>ECP + colonne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2450592" y="486460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5FA7"/>
                </a:solidFill>
              </a:rPr>
              <a:t>100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2450592" y="5221224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A6673"/>
                </a:solidFill>
              </a:rPr>
              <a:t>câbles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3931920" y="486460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5FA7"/>
                </a:solidFill>
              </a:rPr>
              <a:t>90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3931920" y="5221224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A6673"/>
                </a:solidFill>
              </a:rPr>
              <a:t>pose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1097280" y="562356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B5FA7"/>
                </a:solidFill>
              </a:rPr>
              <a:t>Indice total ≈ 290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6263640" y="2240280"/>
            <a:ext cx="5257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97706"/>
                </a:solidFill>
              </a:rPr>
              <a:t>Option B — ECP-3D + 2 colonnes 200 A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6263640" y="2761488"/>
            <a:ext cx="1024128" cy="64008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397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6309360" y="2843784"/>
            <a:ext cx="93268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97706"/>
                </a:solidFill>
              </a:rPr>
              <a:t>Réseau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7287768" y="3072384"/>
            <a:ext cx="557784" cy="0"/>
          </a:xfrm>
          <a:prstGeom prst="line">
            <a:avLst/>
          </a:prstGeom>
          <a:noFill/>
          <a:ln w="21590">
            <a:solidFill>
              <a:srgbClr val="D9770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fr-FR"/>
          </a:p>
        </p:txBody>
      </p:sp>
      <p:sp>
        <p:nvSpPr>
          <p:cNvPr id="31" name="Shape 29"/>
          <p:cNvSpPr/>
          <p:nvPr/>
        </p:nvSpPr>
        <p:spPr>
          <a:xfrm>
            <a:off x="7845552" y="2615184"/>
            <a:ext cx="841248" cy="932688"/>
          </a:xfrm>
          <a:prstGeom prst="roundRect">
            <a:avLst>
              <a:gd name="adj" fmla="val 10870"/>
            </a:avLst>
          </a:prstGeom>
          <a:solidFill>
            <a:srgbClr val="FFF0DF"/>
          </a:solidFill>
          <a:ln w="1397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/>
          <p:nvPr/>
        </p:nvSpPr>
        <p:spPr>
          <a:xfrm>
            <a:off x="7891272" y="2697480"/>
            <a:ext cx="749808" cy="7680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97706"/>
                </a:solidFill>
              </a:rPr>
              <a:t>ECP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D97706"/>
                </a:solidFill>
              </a:rPr>
              <a:t>3D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9144000" y="2697480"/>
            <a:ext cx="1143000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397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/>
          <p:nvPr/>
        </p:nvSpPr>
        <p:spPr>
          <a:xfrm>
            <a:off x="9189720" y="2779776"/>
            <a:ext cx="105156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97706"/>
                </a:solidFill>
              </a:rPr>
              <a:t>Col. 1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D97706"/>
                </a:solidFill>
              </a:rPr>
              <a:t>200 A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9144000" y="3703320"/>
            <a:ext cx="1143000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397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/>
          <p:nvPr/>
        </p:nvSpPr>
        <p:spPr>
          <a:xfrm>
            <a:off x="9189720" y="3785616"/>
            <a:ext cx="105156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D97706"/>
                </a:solidFill>
              </a:rPr>
              <a:t>Col. 2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D97706"/>
                </a:solidFill>
              </a:rPr>
              <a:t>200 A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6355080" y="4581144"/>
            <a:ext cx="502920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960" dirty="0">
                <a:solidFill>
                  <a:srgbClr val="1E2732"/>
                </a:solidFill>
              </a:rPr>
              <a:t>Avantage : sections plus faibles et cheminements courts si 2 gaines existent.</a:t>
            </a:r>
            <a:endParaRPr lang="en-US" sz="960" dirty="0"/>
          </a:p>
          <a:p>
            <a:pPr marL="0" indent="0" algn="ctr">
              <a:buNone/>
            </a:pPr>
            <a:r>
              <a:rPr lang="en-US" sz="960" dirty="0">
                <a:solidFill>
                  <a:srgbClr val="1E2732"/>
                </a:solidFill>
              </a:rPr>
              <a:t>Inconvénient : plus de matériel et 2 verticalités à gérer.</a:t>
            </a:r>
            <a:endParaRPr lang="en-US" sz="960" dirty="0"/>
          </a:p>
        </p:txBody>
      </p:sp>
      <p:sp>
        <p:nvSpPr>
          <p:cNvPr id="38" name="Text 36"/>
          <p:cNvSpPr/>
          <p:nvPr/>
        </p:nvSpPr>
        <p:spPr>
          <a:xfrm>
            <a:off x="6446520" y="486460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7706"/>
                </a:solidFill>
              </a:rPr>
              <a:t>120</a:t>
            </a:r>
            <a:endParaRPr lang="en-US" sz="2200" dirty="0"/>
          </a:p>
        </p:txBody>
      </p:sp>
      <p:sp>
        <p:nvSpPr>
          <p:cNvPr id="39" name="Text 37"/>
          <p:cNvSpPr/>
          <p:nvPr/>
        </p:nvSpPr>
        <p:spPr>
          <a:xfrm>
            <a:off x="6446520" y="5221224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A6673"/>
                </a:solidFill>
              </a:rPr>
              <a:t>ECP + colonnes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7936992" y="486460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7706"/>
                </a:solidFill>
              </a:rPr>
              <a:t>70</a:t>
            </a:r>
            <a:endParaRPr lang="en-US" sz="2200" dirty="0"/>
          </a:p>
        </p:txBody>
      </p:sp>
      <p:sp>
        <p:nvSpPr>
          <p:cNvPr id="41" name="Text 39"/>
          <p:cNvSpPr/>
          <p:nvPr/>
        </p:nvSpPr>
        <p:spPr>
          <a:xfrm>
            <a:off x="7936992" y="5221224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A6673"/>
                </a:solidFill>
              </a:rPr>
              <a:t>câbles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9418320" y="486460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97706"/>
                </a:solidFill>
              </a:rPr>
              <a:t>70</a:t>
            </a:r>
            <a:endParaRPr lang="en-US" sz="2200" dirty="0"/>
          </a:p>
        </p:txBody>
      </p:sp>
      <p:sp>
        <p:nvSpPr>
          <p:cNvPr id="43" name="Text 41"/>
          <p:cNvSpPr/>
          <p:nvPr/>
        </p:nvSpPr>
        <p:spPr>
          <a:xfrm>
            <a:off x="9418320" y="5221224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A6673"/>
                </a:solidFill>
              </a:rPr>
              <a:t>pose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6583680" y="562356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D97706"/>
                </a:solidFill>
              </a:rPr>
              <a:t>Indice total ≈ 260</a:t>
            </a:r>
            <a:endParaRPr lang="en-US" sz="1700" dirty="0"/>
          </a:p>
        </p:txBody>
      </p:sp>
      <p:sp>
        <p:nvSpPr>
          <p:cNvPr id="45" name="Shape 43"/>
          <p:cNvSpPr/>
          <p:nvPr/>
        </p:nvSpPr>
        <p:spPr>
          <a:xfrm>
            <a:off x="713232" y="6053328"/>
            <a:ext cx="10835640" cy="393192"/>
          </a:xfrm>
          <a:prstGeom prst="roundRect">
            <a:avLst>
              <a:gd name="adj" fmla="val 23256"/>
            </a:avLst>
          </a:prstGeom>
          <a:solidFill>
            <a:srgbClr val="FFF7ED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6" name="Text 44"/>
          <p:cNvSpPr/>
          <p:nvPr/>
        </p:nvSpPr>
        <p:spPr>
          <a:xfrm>
            <a:off x="896112" y="6172200"/>
            <a:ext cx="10469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60" b="1" dirty="0">
                <a:solidFill>
                  <a:srgbClr val="1E2732"/>
                </a:solidFill>
              </a:rPr>
              <a:t>Conclusion : si deux gaines ou deux cages existent, 2 × 200 A peut être économiquement meilleur ; si une seule gaine existe, la colonne 400 A reste souvent plus simple.</a:t>
            </a:r>
            <a:endParaRPr lang="en-US" sz="11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 w="12700">
            <a:solidFill>
              <a:srgbClr val="F7F8F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" name="Text 1"/>
          <p:cNvSpPr/>
          <p:nvPr/>
        </p:nvSpPr>
        <p:spPr>
          <a:xfrm>
            <a:off x="502920" y="292608"/>
            <a:ext cx="9052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E27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3) Tableau décisionnel : choisir vite sans se tromper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30352" y="786384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673"/>
                </a:solidFill>
              </a:rPr>
              <a:t>Le choix final dépend aussi de l’emplacement accessible depuis le domaine public et de la prescription du gestionnaire de réseau.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4"/>
          <p:cNvSpPr/>
          <p:nvPr/>
        </p:nvSpPr>
        <p:spPr>
          <a:xfrm>
            <a:off x="502920" y="1234440"/>
            <a:ext cx="1874520" cy="402336"/>
          </a:xfrm>
          <a:prstGeom prst="rect">
            <a:avLst/>
          </a:prstGeom>
          <a:solidFill>
            <a:srgbClr val="0B335F"/>
          </a:solidFill>
          <a:ln w="7620">
            <a:solidFill>
              <a:srgbClr val="0B335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/>
          <p:nvPr/>
        </p:nvSpPr>
        <p:spPr>
          <a:xfrm>
            <a:off x="566928" y="1344168"/>
            <a:ext cx="1746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FFFFFF"/>
                </a:solidFill>
              </a:rPr>
              <a:t>Situation</a:t>
            </a:r>
            <a:endParaRPr lang="en-US" sz="1070" dirty="0"/>
          </a:p>
        </p:txBody>
      </p:sp>
      <p:sp>
        <p:nvSpPr>
          <p:cNvPr id="8" name="Shape 6"/>
          <p:cNvSpPr/>
          <p:nvPr/>
        </p:nvSpPr>
        <p:spPr>
          <a:xfrm>
            <a:off x="2377440" y="1234440"/>
            <a:ext cx="3794760" cy="402336"/>
          </a:xfrm>
          <a:prstGeom prst="rect">
            <a:avLst/>
          </a:prstGeom>
          <a:solidFill>
            <a:srgbClr val="0B335F"/>
          </a:solidFill>
          <a:ln w="7620">
            <a:solidFill>
              <a:srgbClr val="0B335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/>
          <p:nvPr/>
        </p:nvSpPr>
        <p:spPr>
          <a:xfrm>
            <a:off x="2441448" y="1344168"/>
            <a:ext cx="36667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FFFFFF"/>
                </a:solidFill>
              </a:rPr>
              <a:t>Critère principal</a:t>
            </a:r>
            <a:endParaRPr lang="en-US" sz="1070" dirty="0"/>
          </a:p>
        </p:txBody>
      </p:sp>
      <p:sp>
        <p:nvSpPr>
          <p:cNvPr id="10" name="Shape 8"/>
          <p:cNvSpPr/>
          <p:nvPr/>
        </p:nvSpPr>
        <p:spPr>
          <a:xfrm>
            <a:off x="6172200" y="1234440"/>
            <a:ext cx="1828800" cy="402336"/>
          </a:xfrm>
          <a:prstGeom prst="rect">
            <a:avLst/>
          </a:prstGeom>
          <a:solidFill>
            <a:srgbClr val="0B335F"/>
          </a:solidFill>
          <a:ln w="7620">
            <a:solidFill>
              <a:srgbClr val="0B335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/>
          <p:nvPr/>
        </p:nvSpPr>
        <p:spPr>
          <a:xfrm>
            <a:off x="6236208" y="1344168"/>
            <a:ext cx="1700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FFFFFF"/>
                </a:solidFill>
              </a:rPr>
              <a:t>Choix probable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8001000" y="1234440"/>
            <a:ext cx="4160520" cy="402336"/>
          </a:xfrm>
          <a:prstGeom prst="rect">
            <a:avLst/>
          </a:prstGeom>
          <a:solidFill>
            <a:srgbClr val="0B335F"/>
          </a:solidFill>
          <a:ln w="7620">
            <a:solidFill>
              <a:srgbClr val="0B335F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/>
          <p:nvPr/>
        </p:nvSpPr>
        <p:spPr>
          <a:xfrm>
            <a:off x="8065008" y="1344168"/>
            <a:ext cx="4032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70" b="1" dirty="0">
                <a:solidFill>
                  <a:srgbClr val="FFFFFF"/>
                </a:solidFill>
              </a:rPr>
              <a:t>Pourquoi</a:t>
            </a:r>
            <a:endParaRPr lang="en-US" sz="1070" dirty="0"/>
          </a:p>
        </p:txBody>
      </p:sp>
      <p:sp>
        <p:nvSpPr>
          <p:cNvPr id="14" name="Shape 12"/>
          <p:cNvSpPr/>
          <p:nvPr/>
        </p:nvSpPr>
        <p:spPr>
          <a:xfrm>
            <a:off x="502920" y="1636776"/>
            <a:ext cx="187452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/>
          <p:nvPr/>
        </p:nvSpPr>
        <p:spPr>
          <a:xfrm>
            <a:off x="585216" y="1709928"/>
            <a:ext cx="1709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1E2732"/>
                </a:solidFill>
              </a:rPr>
              <a:t>Petit collectif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2377440" y="1636776"/>
            <a:ext cx="379476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/>
          <p:nvPr/>
        </p:nvSpPr>
        <p:spPr>
          <a:xfrm>
            <a:off x="2459736" y="1709928"/>
            <a:ext cx="36301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≤ 6 CCPI regroupés, pas de vraie colonne montante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6172200" y="1636776"/>
            <a:ext cx="182880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/>
          <p:nvPr/>
        </p:nvSpPr>
        <p:spPr>
          <a:xfrm>
            <a:off x="6254496" y="1709928"/>
            <a:ext cx="166420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0F766E"/>
                </a:solidFill>
              </a:rPr>
              <a:t>REMBT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8001000" y="1636776"/>
            <a:ext cx="416052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/>
          <p:nvPr/>
        </p:nvSpPr>
        <p:spPr>
          <a:xfrm>
            <a:off x="8083296" y="1709928"/>
            <a:ext cx="3995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Solution compacte ; CCPC + CCPI dans le coffret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502920" y="2249424"/>
            <a:ext cx="187452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/>
          <p:nvPr/>
        </p:nvSpPr>
        <p:spPr>
          <a:xfrm>
            <a:off x="585216" y="2322576"/>
            <a:ext cx="1709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1E2732"/>
                </a:solidFill>
              </a:rPr>
              <a:t>1 colonne unique</a:t>
            </a:r>
            <a:endParaRPr lang="en-US" sz="1020" dirty="0"/>
          </a:p>
        </p:txBody>
      </p:sp>
      <p:sp>
        <p:nvSpPr>
          <p:cNvPr id="24" name="Shape 22"/>
          <p:cNvSpPr/>
          <p:nvPr/>
        </p:nvSpPr>
        <p:spPr>
          <a:xfrm>
            <a:off x="2377440" y="2249424"/>
            <a:ext cx="379476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/>
          <p:nvPr/>
        </p:nvSpPr>
        <p:spPr>
          <a:xfrm>
            <a:off x="2459736" y="2322576"/>
            <a:ext cx="36301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Immeuble classique, une gaine verticale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6172200" y="2249424"/>
            <a:ext cx="182880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/>
          <p:nvPr/>
        </p:nvSpPr>
        <p:spPr>
          <a:xfrm>
            <a:off x="6254496" y="2322576"/>
            <a:ext cx="166420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B5FA7"/>
                </a:solidFill>
              </a:rPr>
              <a:t>ECP-2D</a:t>
            </a:r>
            <a:endParaRPr lang="en-US" sz="1080" dirty="0"/>
          </a:p>
        </p:txBody>
      </p:sp>
      <p:sp>
        <p:nvSpPr>
          <p:cNvPr id="28" name="Shape 26"/>
          <p:cNvSpPr/>
          <p:nvPr/>
        </p:nvSpPr>
        <p:spPr>
          <a:xfrm>
            <a:off x="8001000" y="2249424"/>
            <a:ext cx="416052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/>
          <p:nvPr/>
        </p:nvSpPr>
        <p:spPr>
          <a:xfrm>
            <a:off x="8083296" y="2322576"/>
            <a:ext cx="3995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200 A si courant calculé ≤ 200 A ; 400 A si besoin</a:t>
            </a:r>
            <a:endParaRPr lang="en-US" sz="1020" dirty="0"/>
          </a:p>
        </p:txBody>
      </p:sp>
      <p:sp>
        <p:nvSpPr>
          <p:cNvPr id="30" name="Shape 28"/>
          <p:cNvSpPr/>
          <p:nvPr/>
        </p:nvSpPr>
        <p:spPr>
          <a:xfrm>
            <a:off x="502920" y="2862072"/>
            <a:ext cx="187452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1" name="Text 29"/>
          <p:cNvSpPr/>
          <p:nvPr/>
        </p:nvSpPr>
        <p:spPr>
          <a:xfrm>
            <a:off x="585216" y="2935224"/>
            <a:ext cx="1709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1E2732"/>
                </a:solidFill>
              </a:rPr>
              <a:t>2 colonnes 200 A</a:t>
            </a:r>
            <a:endParaRPr lang="en-US" sz="1020" dirty="0"/>
          </a:p>
        </p:txBody>
      </p:sp>
      <p:sp>
        <p:nvSpPr>
          <p:cNvPr id="32" name="Shape 30"/>
          <p:cNvSpPr/>
          <p:nvPr/>
        </p:nvSpPr>
        <p:spPr>
          <a:xfrm>
            <a:off x="2377440" y="2862072"/>
            <a:ext cx="379476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/>
          <p:nvPr/>
        </p:nvSpPr>
        <p:spPr>
          <a:xfrm>
            <a:off x="2459736" y="2935224"/>
            <a:ext cx="36301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Deux cages / deux zones verticales</a:t>
            </a:r>
            <a:endParaRPr lang="en-US" sz="1020" dirty="0"/>
          </a:p>
        </p:txBody>
      </p:sp>
      <p:sp>
        <p:nvSpPr>
          <p:cNvPr id="34" name="Shape 32"/>
          <p:cNvSpPr/>
          <p:nvPr/>
        </p:nvSpPr>
        <p:spPr>
          <a:xfrm>
            <a:off x="6172200" y="2862072"/>
            <a:ext cx="182880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/>
          <p:nvPr/>
        </p:nvSpPr>
        <p:spPr>
          <a:xfrm>
            <a:off x="6254496" y="2935224"/>
            <a:ext cx="166420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D97706"/>
                </a:solidFill>
              </a:rPr>
              <a:t>ECP-3D</a:t>
            </a:r>
            <a:endParaRPr lang="en-US" sz="1080" dirty="0"/>
          </a:p>
        </p:txBody>
      </p:sp>
      <p:sp>
        <p:nvSpPr>
          <p:cNvPr id="36" name="Shape 34"/>
          <p:cNvSpPr/>
          <p:nvPr/>
        </p:nvSpPr>
        <p:spPr>
          <a:xfrm>
            <a:off x="8001000" y="2862072"/>
            <a:ext cx="416052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7" name="Text 35"/>
          <p:cNvSpPr/>
          <p:nvPr/>
        </p:nvSpPr>
        <p:spPr>
          <a:xfrm>
            <a:off x="8083296" y="2935224"/>
            <a:ext cx="3995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Un départ par colonne ; limite usuelle 200 A par départ</a:t>
            </a:r>
            <a:endParaRPr lang="en-US" sz="1020" dirty="0"/>
          </a:p>
        </p:txBody>
      </p:sp>
      <p:sp>
        <p:nvSpPr>
          <p:cNvPr id="38" name="Shape 36"/>
          <p:cNvSpPr/>
          <p:nvPr/>
        </p:nvSpPr>
        <p:spPr>
          <a:xfrm>
            <a:off x="502920" y="3474720"/>
            <a:ext cx="187452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/>
          <p:nvPr/>
        </p:nvSpPr>
        <p:spPr>
          <a:xfrm>
            <a:off x="585216" y="3547872"/>
            <a:ext cx="1709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1E2732"/>
                </a:solidFill>
              </a:rPr>
              <a:t>Colonne + BPS/SG</a:t>
            </a:r>
            <a:endParaRPr lang="en-US" sz="1020" dirty="0"/>
          </a:p>
        </p:txBody>
      </p:sp>
      <p:sp>
        <p:nvSpPr>
          <p:cNvPr id="40" name="Shape 38"/>
          <p:cNvSpPr/>
          <p:nvPr/>
        </p:nvSpPr>
        <p:spPr>
          <a:xfrm>
            <a:off x="2377440" y="3474720"/>
            <a:ext cx="379476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1" name="Text 39"/>
          <p:cNvSpPr/>
          <p:nvPr/>
        </p:nvSpPr>
        <p:spPr>
          <a:xfrm>
            <a:off x="2459736" y="3547872"/>
            <a:ext cx="36301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Une colonne + branchement puissance surveillée ou services généraux</a:t>
            </a:r>
            <a:endParaRPr lang="en-US" sz="1020" dirty="0"/>
          </a:p>
        </p:txBody>
      </p:sp>
      <p:sp>
        <p:nvSpPr>
          <p:cNvPr id="42" name="Shape 40"/>
          <p:cNvSpPr/>
          <p:nvPr/>
        </p:nvSpPr>
        <p:spPr>
          <a:xfrm>
            <a:off x="6172200" y="3474720"/>
            <a:ext cx="182880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/>
          <p:nvPr/>
        </p:nvSpPr>
        <p:spPr>
          <a:xfrm>
            <a:off x="6254496" y="3547872"/>
            <a:ext cx="166420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D97706"/>
                </a:solidFill>
              </a:rPr>
              <a:t>ECP-3D</a:t>
            </a:r>
            <a:endParaRPr lang="en-US" sz="1080" dirty="0"/>
          </a:p>
        </p:txBody>
      </p:sp>
      <p:sp>
        <p:nvSpPr>
          <p:cNvPr id="44" name="Shape 42"/>
          <p:cNvSpPr/>
          <p:nvPr/>
        </p:nvSpPr>
        <p:spPr>
          <a:xfrm>
            <a:off x="8001000" y="3474720"/>
            <a:ext cx="416052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5" name="Text 43"/>
          <p:cNvSpPr/>
          <p:nvPr/>
        </p:nvSpPr>
        <p:spPr>
          <a:xfrm>
            <a:off x="8083296" y="3547872"/>
            <a:ext cx="3995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Évite parfois de passer toute l’architecture en 400 A</a:t>
            </a:r>
            <a:endParaRPr lang="en-US" sz="1020" dirty="0"/>
          </a:p>
        </p:txBody>
      </p:sp>
      <p:sp>
        <p:nvSpPr>
          <p:cNvPr id="46" name="Shape 44"/>
          <p:cNvSpPr/>
          <p:nvPr/>
        </p:nvSpPr>
        <p:spPr>
          <a:xfrm>
            <a:off x="502920" y="4087368"/>
            <a:ext cx="187452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7" name="Text 45"/>
          <p:cNvSpPr/>
          <p:nvPr/>
        </p:nvSpPr>
        <p:spPr>
          <a:xfrm>
            <a:off x="585216" y="4160520"/>
            <a:ext cx="1709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1E2732"/>
                </a:solidFill>
              </a:rPr>
              <a:t>Courant &gt; 200 A</a:t>
            </a:r>
            <a:endParaRPr lang="en-US" sz="1020" dirty="0"/>
          </a:p>
        </p:txBody>
      </p:sp>
      <p:sp>
        <p:nvSpPr>
          <p:cNvPr id="48" name="Shape 46"/>
          <p:cNvSpPr/>
          <p:nvPr/>
        </p:nvSpPr>
        <p:spPr>
          <a:xfrm>
            <a:off x="2377440" y="4087368"/>
            <a:ext cx="379476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/>
          <p:nvPr/>
        </p:nvSpPr>
        <p:spPr>
          <a:xfrm>
            <a:off x="2459736" y="4160520"/>
            <a:ext cx="36301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Une seule gaine disponible</a:t>
            </a:r>
            <a:endParaRPr lang="en-US" sz="1020" dirty="0"/>
          </a:p>
        </p:txBody>
      </p:sp>
      <p:sp>
        <p:nvSpPr>
          <p:cNvPr id="50" name="Shape 48"/>
          <p:cNvSpPr/>
          <p:nvPr/>
        </p:nvSpPr>
        <p:spPr>
          <a:xfrm>
            <a:off x="6172200" y="4087368"/>
            <a:ext cx="182880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1" name="Text 49"/>
          <p:cNvSpPr/>
          <p:nvPr/>
        </p:nvSpPr>
        <p:spPr>
          <a:xfrm>
            <a:off x="6254496" y="4160520"/>
            <a:ext cx="166420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1B5FA7"/>
                </a:solidFill>
              </a:rPr>
              <a:t>Colonne 400 A</a:t>
            </a:r>
            <a:endParaRPr lang="en-US" sz="1080" dirty="0"/>
          </a:p>
        </p:txBody>
      </p:sp>
      <p:sp>
        <p:nvSpPr>
          <p:cNvPr id="52" name="Shape 50"/>
          <p:cNvSpPr/>
          <p:nvPr/>
        </p:nvSpPr>
        <p:spPr>
          <a:xfrm>
            <a:off x="8001000" y="4087368"/>
            <a:ext cx="4160520" cy="612648"/>
          </a:xfrm>
          <a:prstGeom prst="rect">
            <a:avLst/>
          </a:prstGeom>
          <a:solidFill>
            <a:srgbClr val="FFFFFF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3" name="Text 51"/>
          <p:cNvSpPr/>
          <p:nvPr/>
        </p:nvSpPr>
        <p:spPr>
          <a:xfrm>
            <a:off x="8083296" y="4160520"/>
            <a:ext cx="3995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Plus simple si pas de deuxième cheminement exploitable</a:t>
            </a:r>
            <a:endParaRPr lang="en-US" sz="1020" dirty="0"/>
          </a:p>
        </p:txBody>
      </p:sp>
      <p:sp>
        <p:nvSpPr>
          <p:cNvPr id="54" name="Shape 52"/>
          <p:cNvSpPr/>
          <p:nvPr/>
        </p:nvSpPr>
        <p:spPr>
          <a:xfrm>
            <a:off x="502920" y="4700016"/>
            <a:ext cx="187452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5" name="Text 53"/>
          <p:cNvSpPr/>
          <p:nvPr/>
        </p:nvSpPr>
        <p:spPr>
          <a:xfrm>
            <a:off x="585216" y="4773168"/>
            <a:ext cx="1709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b="1" dirty="0">
                <a:solidFill>
                  <a:srgbClr val="1E2732"/>
                </a:solidFill>
              </a:rPr>
              <a:t>Plusieurs canalisations</a:t>
            </a:r>
            <a:endParaRPr lang="en-US" sz="1020" dirty="0"/>
          </a:p>
        </p:txBody>
      </p:sp>
      <p:sp>
        <p:nvSpPr>
          <p:cNvPr id="56" name="Shape 54"/>
          <p:cNvSpPr/>
          <p:nvPr/>
        </p:nvSpPr>
        <p:spPr>
          <a:xfrm>
            <a:off x="2377440" y="4700016"/>
            <a:ext cx="379476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7" name="Text 55"/>
          <p:cNvSpPr/>
          <p:nvPr/>
        </p:nvSpPr>
        <p:spPr>
          <a:xfrm>
            <a:off x="2459736" y="4773168"/>
            <a:ext cx="36301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Courant global élevé ou plusieurs tronçons</a:t>
            </a:r>
            <a:endParaRPr lang="en-US" sz="1020" dirty="0"/>
          </a:p>
        </p:txBody>
      </p:sp>
      <p:sp>
        <p:nvSpPr>
          <p:cNvPr id="58" name="Shape 56"/>
          <p:cNvSpPr/>
          <p:nvPr/>
        </p:nvSpPr>
        <p:spPr>
          <a:xfrm>
            <a:off x="6172200" y="4700016"/>
            <a:ext cx="182880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59" name="Text 57"/>
          <p:cNvSpPr/>
          <p:nvPr/>
        </p:nvSpPr>
        <p:spPr>
          <a:xfrm>
            <a:off x="6254496" y="4773168"/>
            <a:ext cx="166420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D97706"/>
                </a:solidFill>
              </a:rPr>
              <a:t>ECP-3D + SPCM</a:t>
            </a:r>
            <a:endParaRPr lang="en-US" sz="1080" dirty="0"/>
          </a:p>
        </p:txBody>
      </p:sp>
      <p:sp>
        <p:nvSpPr>
          <p:cNvPr id="60" name="Shape 58"/>
          <p:cNvSpPr/>
          <p:nvPr/>
        </p:nvSpPr>
        <p:spPr>
          <a:xfrm>
            <a:off x="8001000" y="4700016"/>
            <a:ext cx="4160520" cy="612648"/>
          </a:xfrm>
          <a:prstGeom prst="rect">
            <a:avLst/>
          </a:prstGeom>
          <a:solidFill>
            <a:srgbClr val="EEF2F7"/>
          </a:solidFill>
          <a:ln w="6096">
            <a:solidFill>
              <a:srgbClr val="D6DCE3"/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1" name="Text 59"/>
          <p:cNvSpPr/>
          <p:nvPr/>
        </p:nvSpPr>
        <p:spPr>
          <a:xfrm>
            <a:off x="8083296" y="4773168"/>
            <a:ext cx="399592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1E2732"/>
                </a:solidFill>
              </a:rPr>
              <a:t>Architecture de colonnes multiples à faire valider</a:t>
            </a:r>
            <a:endParaRPr lang="en-US" sz="1020" dirty="0"/>
          </a:p>
        </p:txBody>
      </p:sp>
      <p:sp>
        <p:nvSpPr>
          <p:cNvPr id="62" name="Text 60"/>
          <p:cNvSpPr/>
          <p:nvPr/>
        </p:nvSpPr>
        <p:spPr>
          <a:xfrm>
            <a:off x="640080" y="571500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E2732"/>
                </a:solidFill>
              </a:rPr>
              <a:t>Méthode en 4 questions : 1) Combien de départs ? 2) Une vraie colonne ? 3) Courant ≤ 200 A par tronçon ? 4) Deux gaines ou une seule ?</a:t>
            </a:r>
            <a:endParaRPr lang="en-US" sz="1450" dirty="0"/>
          </a:p>
        </p:txBody>
      </p:sp>
      <p:sp>
        <p:nvSpPr>
          <p:cNvPr id="63" name="Text 61"/>
          <p:cNvSpPr/>
          <p:nvPr/>
        </p:nvSpPr>
        <p:spPr>
          <a:xfrm>
            <a:off x="502920" y="6528816"/>
            <a:ext cx="11155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6B7280"/>
                </a:solidFill>
              </a:rPr>
              <a:t>À vérifier : puissance de raccordement, chute de tension, sections, mode de pose, coordination fusibles/protection amont.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AA553-5035-F451-9356-280787618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IRVE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FD41F059-A338-E15E-DBF6-B6A4BDC32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166" y="1963277"/>
            <a:ext cx="7195125" cy="43513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19A5E6-04B0-1FDD-F458-8F728E5517A2}"/>
              </a:ext>
            </a:extLst>
          </p:cNvPr>
          <p:cNvSpPr txBox="1"/>
          <p:nvPr/>
        </p:nvSpPr>
        <p:spPr>
          <a:xfrm>
            <a:off x="838200" y="16423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https://www.youtube.com/watch?v=4FBGjZBiccw</a:t>
            </a:r>
            <a:r>
              <a:rPr lang="fr-FR" dirty="0"/>
              <a:t>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64B8AEB-42C5-4C15-2895-071104E3C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984" y="4692783"/>
            <a:ext cx="3994922" cy="144859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F243106-E3C7-60EF-FA24-296D2F72C554}"/>
              </a:ext>
            </a:extLst>
          </p:cNvPr>
          <p:cNvSpPr txBox="1"/>
          <p:nvPr/>
        </p:nvSpPr>
        <p:spPr>
          <a:xfrm>
            <a:off x="8733742" y="1506022"/>
            <a:ext cx="2429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5"/>
              </a:rPr>
              <a:t>https://advenir.mobi/</a:t>
            </a:r>
            <a:r>
              <a:rPr lang="fr-FR" dirty="0"/>
              <a:t>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728A09-D596-4A74-D1CA-47CCA2BFCF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609" y="2025083"/>
            <a:ext cx="4239297" cy="107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65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EBE64D-86C3-C518-BE33-4DE465A79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Domaine A ou domaine B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256826F-FF3D-CBEE-F73D-D1167B752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456" y="1982941"/>
            <a:ext cx="6688834" cy="435133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1B561AA-8449-808B-868A-D52718E92662}"/>
              </a:ext>
            </a:extLst>
          </p:cNvPr>
          <p:cNvSpPr txBox="1"/>
          <p:nvPr/>
        </p:nvSpPr>
        <p:spPr>
          <a:xfrm>
            <a:off x="8368701" y="1886766"/>
            <a:ext cx="307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cahors_cata_elec_2019.pdf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7B3CA06-7220-E3FA-B00F-C22DB58492B3}"/>
              </a:ext>
            </a:extLst>
          </p:cNvPr>
          <p:cNvSpPr txBox="1"/>
          <p:nvPr/>
        </p:nvSpPr>
        <p:spPr>
          <a:xfrm>
            <a:off x="7434636" y="1982941"/>
            <a:ext cx="56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p70</a:t>
            </a:r>
          </a:p>
        </p:txBody>
      </p:sp>
    </p:spTree>
    <p:extLst>
      <p:ext uri="{BB962C8B-B14F-4D97-AF65-F5344CB8AC3E}">
        <p14:creationId xmlns:p14="http://schemas.microsoft.com/office/powerpoint/2010/main" val="988639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4161F9-3018-5249-6D84-1F3E05A5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de projet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9F6404F2-F442-4007-E531-4F3B6F32B6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754" y="2061404"/>
            <a:ext cx="10515600" cy="31923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8BD4055-623C-28EF-157F-F2FED1A8C9F0}"/>
              </a:ext>
            </a:extLst>
          </p:cNvPr>
          <p:cNvSpPr txBox="1"/>
          <p:nvPr/>
        </p:nvSpPr>
        <p:spPr>
          <a:xfrm>
            <a:off x="717754" y="1506022"/>
            <a:ext cx="9969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https://youtu.be/zy6qdw7zzHc?list=PLpbUeIHymo0M2WWlvXDHJTresiCeERw5P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9358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F20A69-035D-BCBB-8A90-931A1298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Autre exercices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1734735-F5CA-6E9D-2C6C-D06829CB1D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16968" y="1982941"/>
            <a:ext cx="4172516" cy="435133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50F68DC-C216-AEE9-E55B-F8581F80BEC1}"/>
              </a:ext>
            </a:extLst>
          </p:cNvPr>
          <p:cNvSpPr txBox="1"/>
          <p:nvPr/>
        </p:nvSpPr>
        <p:spPr>
          <a:xfrm>
            <a:off x="501445" y="310583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Dimensionnement des Infrastructures de Recharge pour Véhicules Electriques dans les immeubles collectifs (IRVE)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D160E7F-C2B8-0A38-BA36-0012A8ECC84B}"/>
              </a:ext>
            </a:extLst>
          </p:cNvPr>
          <p:cNvSpPr txBox="1"/>
          <p:nvPr/>
        </p:nvSpPr>
        <p:spPr>
          <a:xfrm>
            <a:off x="1622323" y="2251587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G13.pdf</a:t>
            </a:r>
          </a:p>
        </p:txBody>
      </p:sp>
    </p:spTree>
    <p:extLst>
      <p:ext uri="{BB962C8B-B14F-4D97-AF65-F5344CB8AC3E}">
        <p14:creationId xmlns:p14="http://schemas.microsoft.com/office/powerpoint/2010/main" val="2555683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1254D0-B9D1-440E-5D98-FA3C8FCC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Travail à faire</a:t>
            </a:r>
          </a:p>
        </p:txBody>
      </p:sp>
      <p:pic>
        <p:nvPicPr>
          <p:cNvPr id="4" name="Espace réservé du contenu 3" descr="Une image contenant texte, diagramme, ligne, Parallèle&#10;&#10;Le contenu généré par l’IA peut être incorrect.">
            <a:extLst>
              <a:ext uri="{FF2B5EF4-FFF2-40B4-BE49-F238E27FC236}">
                <a16:creationId xmlns:a16="http://schemas.microsoft.com/office/drawing/2014/main" id="{5CA347EC-1D61-3007-4DB7-806918B43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580" y="1956145"/>
            <a:ext cx="4007528" cy="43513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51788DA-3CA3-ADCA-A1A4-2007DF60FF4D}"/>
              </a:ext>
            </a:extLst>
          </p:cNvPr>
          <p:cNvSpPr txBox="1"/>
          <p:nvPr/>
        </p:nvSpPr>
        <p:spPr>
          <a:xfrm>
            <a:off x="5372519" y="1956145"/>
            <a:ext cx="6836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Calculer la puissance demandée pour une colonne montante 400A</a:t>
            </a:r>
          </a:p>
          <a:p>
            <a:r>
              <a:rPr lang="fr-FR" dirty="0"/>
              <a:t>Calculer la puissance de mandée pour 2 colonnes montantes 200A</a:t>
            </a:r>
          </a:p>
          <a:p>
            <a:r>
              <a:rPr lang="fr-FR" dirty="0"/>
              <a:t>Rajouter IRVE</a:t>
            </a:r>
          </a:p>
        </p:txBody>
      </p:sp>
    </p:spTree>
    <p:extLst>
      <p:ext uri="{BB962C8B-B14F-4D97-AF65-F5344CB8AC3E}">
        <p14:creationId xmlns:p14="http://schemas.microsoft.com/office/powerpoint/2010/main" val="134390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164592"/>
            <a:ext cx="11612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1414"/>
                </a:solidFill>
              </a:defRPr>
            </a:pPr>
            <a:r>
              <a:t>Immeuble 20 logements — colonne montante 400 A avec IRVE / ENR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" y="566928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5F5F"/>
                </a:solidFill>
              </a:defRPr>
            </a:pPr>
            <a:r>
              <a:t>Schéma unifilaire vectoriel simplifié pour dossier BE / cours — à valider selon prescription Enedis locale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" y="960120"/>
            <a:ext cx="1965960" cy="1234440"/>
          </a:xfrm>
          <a:prstGeom prst="roundRect">
            <a:avLst/>
          </a:prstGeom>
          <a:solidFill>
            <a:srgbClr val="F5F7FA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900" b="0">
                <a:solidFill>
                  <a:srgbClr val="141414"/>
                </a:solidFill>
              </a:defRPr>
            </a:pPr>
            <a:r>
              <a:rPr dirty="0" err="1"/>
              <a:t>Hypothèses</a:t>
            </a:r>
            <a:r>
              <a:rPr dirty="0"/>
              <a:t> étude</a:t>
            </a:r>
            <a:br>
              <a:rPr dirty="0"/>
            </a:br>
            <a:r>
              <a:rPr dirty="0"/>
              <a:t>• </a:t>
            </a:r>
            <a:r>
              <a:rPr lang="fr-FR" dirty="0"/>
              <a:t>16</a:t>
            </a:r>
            <a:r>
              <a:rPr dirty="0"/>
              <a:t> </a:t>
            </a:r>
            <a:r>
              <a:rPr dirty="0" err="1"/>
              <a:t>logements</a:t>
            </a:r>
            <a:r>
              <a:rPr dirty="0"/>
              <a:t> R+4</a:t>
            </a:r>
            <a:br>
              <a:rPr dirty="0"/>
            </a:br>
            <a:r>
              <a:rPr dirty="0"/>
              <a:t>• </a:t>
            </a:r>
            <a:r>
              <a:rPr dirty="0" err="1"/>
              <a:t>Colonne</a:t>
            </a:r>
            <a:r>
              <a:rPr dirty="0"/>
              <a:t> 400 A</a:t>
            </a:r>
            <a:br>
              <a:rPr dirty="0"/>
            </a:br>
            <a:r>
              <a:rPr dirty="0"/>
              <a:t>• </a:t>
            </a:r>
            <a:r>
              <a:rPr dirty="0" err="1"/>
              <a:t>Départ</a:t>
            </a:r>
            <a:r>
              <a:rPr dirty="0"/>
              <a:t> SG </a:t>
            </a:r>
            <a:r>
              <a:rPr dirty="0" err="1"/>
              <a:t>séparé</a:t>
            </a:r>
            <a:br>
              <a:rPr dirty="0"/>
            </a:br>
            <a:r>
              <a:rPr dirty="0"/>
              <a:t>• Pré-</a:t>
            </a:r>
            <a:r>
              <a:rPr dirty="0" err="1"/>
              <a:t>équipement</a:t>
            </a:r>
            <a:r>
              <a:rPr dirty="0"/>
              <a:t> IRVE</a:t>
            </a:r>
            <a:br>
              <a:rPr dirty="0"/>
            </a:br>
            <a:r>
              <a:rPr dirty="0"/>
              <a:t>• PV services </a:t>
            </a:r>
            <a:r>
              <a:rPr dirty="0" err="1"/>
              <a:t>généraux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9834372" y="259080"/>
            <a:ext cx="1965960" cy="109728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850" b="0">
                <a:solidFill>
                  <a:srgbClr val="141414"/>
                </a:solidFill>
              </a:defRPr>
            </a:pPr>
            <a:r>
              <a:t>Codes couleur</a:t>
            </a:r>
            <a:br/>
            <a:r>
              <a:t>Bleu : réseau Enedis</a:t>
            </a:r>
            <a:br/>
            <a:r>
              <a:t>Orange : colonne</a:t>
            </a:r>
            <a:br/>
            <a:r>
              <a:t>Vert : logements</a:t>
            </a:r>
            <a:br/>
            <a:r>
              <a:t>Rouge : services / IRVE</a:t>
            </a:r>
            <a:br/>
            <a:r>
              <a:t>Violet : ENR / PV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914400"/>
            <a:ext cx="2194560" cy="502920"/>
          </a:xfrm>
          <a:prstGeom prst="roundRect">
            <a:avLst/>
          </a:prstGeom>
          <a:solidFill>
            <a:srgbClr val="EEF5FF"/>
          </a:solidFill>
          <a:ln w="15875">
            <a:solidFill>
              <a:srgbClr val="1F62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900" b="1">
                <a:solidFill>
                  <a:srgbClr val="141414"/>
                </a:solidFill>
              </a:defRPr>
            </a:pPr>
            <a:r>
              <a:t>Réseau BT Enedis</a:t>
            </a:r>
            <a:br/>
            <a:r>
              <a:t>3P+N 400/230 V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40680" y="1417320"/>
            <a:ext cx="0" cy="228600"/>
          </a:xfrm>
          <a:prstGeom prst="line">
            <a:avLst/>
          </a:prstGeom>
          <a:ln w="38100">
            <a:solidFill>
              <a:srgbClr val="1F62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>
            <a:cxnSpLocks/>
            <a:endCxn id="18" idx="2"/>
          </p:cNvCxnSpPr>
          <p:nvPr/>
        </p:nvCxnSpPr>
        <p:spPr>
          <a:xfrm>
            <a:off x="5440680" y="2212848"/>
            <a:ext cx="0" cy="137160"/>
          </a:xfrm>
          <a:prstGeom prst="line">
            <a:avLst/>
          </a:prstGeom>
          <a:ln w="25400">
            <a:solidFill>
              <a:srgbClr val="1F62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404104" y="2176272"/>
            <a:ext cx="73152" cy="73152"/>
          </a:xfrm>
          <a:prstGeom prst="ellipse">
            <a:avLst/>
          </a:prstGeom>
          <a:solidFill>
            <a:srgbClr val="FFFFFF"/>
          </a:solidFill>
          <a:ln>
            <a:solidFill>
              <a:srgbClr val="1F62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>
            <a:off x="5105400" y="2331720"/>
            <a:ext cx="0" cy="155448"/>
          </a:xfrm>
          <a:prstGeom prst="line">
            <a:avLst/>
          </a:prstGeom>
          <a:ln w="25400">
            <a:solidFill>
              <a:srgbClr val="1F62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4684776" y="1572768"/>
            <a:ext cx="1511808" cy="777240"/>
          </a:xfrm>
          <a:prstGeom prst="roundRect">
            <a:avLst/>
          </a:prstGeom>
          <a:solidFill>
            <a:srgbClr val="EEF5FF"/>
          </a:solidFill>
          <a:ln w="15875">
            <a:solidFill>
              <a:srgbClr val="1F62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50" b="1">
                <a:solidFill>
                  <a:srgbClr val="141414"/>
                </a:solidFill>
              </a:defRPr>
            </a:pPr>
            <a:r>
              <a:rPr dirty="0"/>
              <a:t>ECP-3D</a:t>
            </a:r>
            <a:br>
              <a:rPr dirty="0"/>
            </a:br>
            <a:r>
              <a:rPr dirty="0" err="1"/>
              <a:t>Coupure</a:t>
            </a:r>
            <a:r>
              <a:rPr dirty="0"/>
              <a:t> / protection</a:t>
            </a:r>
            <a:br>
              <a:rPr dirty="0"/>
            </a:br>
            <a:r>
              <a:rPr lang="fr-FR" dirty="0"/>
              <a:t>2</a:t>
            </a:r>
            <a:r>
              <a:rPr dirty="0"/>
              <a:t> </a:t>
            </a:r>
            <a:r>
              <a:rPr dirty="0" err="1"/>
              <a:t>départs</a:t>
            </a:r>
            <a:r>
              <a:rPr dirty="0"/>
              <a:t> possibles</a:t>
            </a:r>
          </a:p>
        </p:txBody>
      </p:sp>
      <p:cxnSp>
        <p:nvCxnSpPr>
          <p:cNvPr id="20" name="Connector 19"/>
          <p:cNvCxnSpPr>
            <a:cxnSpLocks/>
            <a:endCxn id="58" idx="2"/>
          </p:cNvCxnSpPr>
          <p:nvPr/>
        </p:nvCxnSpPr>
        <p:spPr>
          <a:xfrm>
            <a:off x="6908292" y="3035808"/>
            <a:ext cx="0" cy="2258568"/>
          </a:xfrm>
          <a:prstGeom prst="line">
            <a:avLst/>
          </a:prstGeom>
          <a:ln w="50800">
            <a:solidFill>
              <a:srgbClr val="E182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411468" y="5394960"/>
            <a:ext cx="1165384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800" b="1">
                <a:solidFill>
                  <a:srgbClr val="E1822D"/>
                </a:solidFill>
              </a:defRPr>
            </a:pPr>
            <a:r>
              <a:rPr dirty="0"/>
              <a:t>C1 — </a:t>
            </a:r>
            <a:r>
              <a:rPr dirty="0" err="1"/>
              <a:t>Colonne</a:t>
            </a:r>
            <a:r>
              <a:rPr dirty="0"/>
              <a:t> </a:t>
            </a:r>
            <a:r>
              <a:rPr dirty="0" err="1"/>
              <a:t>montante</a:t>
            </a:r>
            <a:br>
              <a:rPr dirty="0"/>
            </a:br>
            <a:r>
              <a:rPr dirty="0"/>
              <a:t>U1000 R2V / AR2V</a:t>
            </a:r>
            <a:br>
              <a:rPr dirty="0"/>
            </a:br>
            <a:r>
              <a:rPr dirty="0"/>
              <a:t>4×240 mm² Cu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équiv</a:t>
            </a:r>
            <a:r>
              <a:rPr dirty="0"/>
              <a:t> Alu</a:t>
            </a:r>
            <a:br>
              <a:rPr dirty="0"/>
            </a:br>
            <a:endParaRPr dirty="0"/>
          </a:p>
        </p:txBody>
      </p:sp>
      <p:sp>
        <p:nvSpPr>
          <p:cNvPr id="22" name="Rounded Rectangle 21"/>
          <p:cNvSpPr/>
          <p:nvPr/>
        </p:nvSpPr>
        <p:spPr>
          <a:xfrm>
            <a:off x="6085332" y="3264408"/>
            <a:ext cx="1645920" cy="384048"/>
          </a:xfrm>
          <a:prstGeom prst="roundRect">
            <a:avLst/>
          </a:prstGeom>
          <a:solidFill>
            <a:srgbClr val="FFFCF5"/>
          </a:solidFill>
          <a:ln w="15875">
            <a:solidFill>
              <a:srgbClr val="E18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rPr dirty="0" err="1"/>
              <a:t>Distributeur</a:t>
            </a:r>
            <a:r>
              <a:rPr lang="fr-FR" dirty="0"/>
              <a:t> CCPI</a:t>
            </a:r>
            <a:r>
              <a:rPr dirty="0"/>
              <a:t> R+</a:t>
            </a:r>
            <a:r>
              <a:rPr lang="fr-FR" dirty="0"/>
              <a:t>1</a:t>
            </a:r>
            <a:br>
              <a:rPr dirty="0"/>
            </a:br>
            <a:r>
              <a:rPr dirty="0"/>
              <a:t>4 </a:t>
            </a:r>
            <a:r>
              <a:rPr dirty="0" err="1"/>
              <a:t>départs</a:t>
            </a:r>
            <a:r>
              <a:rPr dirty="0"/>
              <a:t> </a:t>
            </a:r>
            <a:r>
              <a:rPr dirty="0" err="1"/>
              <a:t>logements</a:t>
            </a:r>
            <a:endParaRPr dirty="0"/>
          </a:p>
        </p:txBody>
      </p:sp>
      <p:cxnSp>
        <p:nvCxnSpPr>
          <p:cNvPr id="23" name="Connector 22"/>
          <p:cNvCxnSpPr>
            <a:cxnSpLocks/>
            <a:stCxn id="22" idx="3"/>
          </p:cNvCxnSpPr>
          <p:nvPr/>
        </p:nvCxnSpPr>
        <p:spPr>
          <a:xfrm>
            <a:off x="7731252" y="3456432"/>
            <a:ext cx="182880" cy="0"/>
          </a:xfrm>
          <a:prstGeom prst="line">
            <a:avLst/>
          </a:prstGeom>
          <a:ln w="25400">
            <a:solidFill>
              <a:srgbClr val="E182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8097012" y="3136392"/>
            <a:ext cx="0" cy="164592"/>
          </a:xfrm>
          <a:prstGeom prst="line">
            <a:avLst/>
          </a:prstGeom>
          <a:ln w="2540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950708" y="3300984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6" name="Connector 25"/>
          <p:cNvCxnSpPr/>
          <p:nvPr/>
        </p:nvCxnSpPr>
        <p:spPr>
          <a:xfrm flipV="1">
            <a:off x="7987284" y="3355848"/>
            <a:ext cx="219456" cy="182880"/>
          </a:xfrm>
          <a:prstGeom prst="line">
            <a:avLst/>
          </a:prstGeom>
          <a:ln w="1905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097012" y="3593592"/>
            <a:ext cx="0" cy="201168"/>
          </a:xfrm>
          <a:prstGeom prst="line">
            <a:avLst/>
          </a:prstGeom>
          <a:ln w="2540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261602" y="3281680"/>
            <a:ext cx="749808" cy="3657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2D9655"/>
                </a:solidFill>
              </a:defRPr>
            </a:pPr>
            <a:r>
              <a:rPr dirty="0"/>
              <a:t>DB</a:t>
            </a:r>
            <a:br>
              <a:rPr dirty="0"/>
            </a:br>
            <a:r>
              <a:rPr dirty="0"/>
              <a:t>60 A</a:t>
            </a:r>
          </a:p>
        </p:txBody>
      </p:sp>
      <p:sp>
        <p:nvSpPr>
          <p:cNvPr id="29" name="Oval 28"/>
          <p:cNvSpPr/>
          <p:nvPr/>
        </p:nvSpPr>
        <p:spPr>
          <a:xfrm>
            <a:off x="8572500" y="3291840"/>
            <a:ext cx="329184" cy="329184"/>
          </a:xfrm>
          <a:prstGeom prst="ellipse">
            <a:avLst/>
          </a:prstGeom>
          <a:solidFill>
            <a:srgbClr val="FFFFFF"/>
          </a:solidFill>
          <a:ln w="17780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901684" y="3273552"/>
            <a:ext cx="685800" cy="3474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2D9655"/>
                </a:solidFill>
              </a:defRPr>
            </a:pPr>
            <a:r>
              <a:t>Linky</a:t>
            </a:r>
            <a:br/>
            <a:r>
              <a:t>logement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468612" y="3200400"/>
            <a:ext cx="1554480" cy="457200"/>
          </a:xfrm>
          <a:prstGeom prst="roundRect">
            <a:avLst/>
          </a:prstGeom>
          <a:solidFill>
            <a:srgbClr val="F8FFF9"/>
          </a:solidFill>
          <a:ln w="15875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50" b="0">
                <a:solidFill>
                  <a:srgbClr val="141414"/>
                </a:solidFill>
              </a:defRPr>
            </a:pPr>
            <a:r>
              <a:t>Tableau logement</a:t>
            </a:r>
            <a:br/>
            <a:r>
              <a:t>DB 60 A</a:t>
            </a:r>
            <a:br/>
            <a:r>
              <a:t>2×16 mm² Cu</a:t>
            </a:r>
          </a:p>
        </p:txBody>
      </p:sp>
      <p:sp>
        <p:nvSpPr>
          <p:cNvPr id="32" name="Isosceles Triangle 31"/>
          <p:cNvSpPr/>
          <p:nvPr/>
        </p:nvSpPr>
        <p:spPr>
          <a:xfrm>
            <a:off x="11297412" y="3200400"/>
            <a:ext cx="502920" cy="256032"/>
          </a:xfrm>
          <a:prstGeom prst="triangle">
            <a:avLst/>
          </a:prstGeom>
          <a:solidFill>
            <a:srgbClr val="F8FFF9"/>
          </a:solidFill>
          <a:ln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11370564" y="3401568"/>
            <a:ext cx="365760" cy="274320"/>
          </a:xfrm>
          <a:prstGeom prst="rect">
            <a:avLst/>
          </a:prstGeom>
          <a:solidFill>
            <a:srgbClr val="F8FFF9"/>
          </a:solidFill>
          <a:ln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6085332" y="3813048"/>
            <a:ext cx="1645920" cy="384048"/>
          </a:xfrm>
          <a:prstGeom prst="roundRect">
            <a:avLst/>
          </a:prstGeom>
          <a:solidFill>
            <a:srgbClr val="FFFCF5"/>
          </a:solidFill>
          <a:ln w="15875">
            <a:solidFill>
              <a:srgbClr val="E18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rPr dirty="0" err="1"/>
              <a:t>Distributeur</a:t>
            </a:r>
            <a:r>
              <a:rPr lang="fr-FR" dirty="0"/>
              <a:t> CCPI</a:t>
            </a:r>
            <a:r>
              <a:rPr dirty="0"/>
              <a:t> R+</a:t>
            </a:r>
            <a:r>
              <a:rPr lang="fr-FR" dirty="0"/>
              <a:t>2</a:t>
            </a:r>
            <a:br>
              <a:rPr dirty="0"/>
            </a:br>
            <a:r>
              <a:rPr dirty="0"/>
              <a:t>4 </a:t>
            </a:r>
            <a:r>
              <a:rPr dirty="0" err="1"/>
              <a:t>départs</a:t>
            </a:r>
            <a:r>
              <a:rPr dirty="0"/>
              <a:t> </a:t>
            </a:r>
            <a:r>
              <a:rPr dirty="0" err="1"/>
              <a:t>logements</a:t>
            </a:r>
            <a:endParaRPr dirty="0"/>
          </a:p>
        </p:txBody>
      </p:sp>
      <p:cxnSp>
        <p:nvCxnSpPr>
          <p:cNvPr id="35" name="Connector 34"/>
          <p:cNvCxnSpPr>
            <a:cxnSpLocks/>
            <a:stCxn id="34" idx="3"/>
            <a:endCxn id="37" idx="1"/>
          </p:cNvCxnSpPr>
          <p:nvPr/>
        </p:nvCxnSpPr>
        <p:spPr>
          <a:xfrm>
            <a:off x="7731252" y="4005072"/>
            <a:ext cx="219456" cy="0"/>
          </a:xfrm>
          <a:prstGeom prst="line">
            <a:avLst/>
          </a:prstGeom>
          <a:ln w="25400">
            <a:solidFill>
              <a:srgbClr val="E182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8097012" y="3685032"/>
            <a:ext cx="0" cy="164591"/>
          </a:xfrm>
          <a:prstGeom prst="line">
            <a:avLst/>
          </a:prstGeom>
          <a:ln w="2540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7950708" y="3858768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8" name="Connector 37"/>
          <p:cNvCxnSpPr/>
          <p:nvPr/>
        </p:nvCxnSpPr>
        <p:spPr>
          <a:xfrm flipV="1">
            <a:off x="7987283" y="3904488"/>
            <a:ext cx="219456" cy="182880"/>
          </a:xfrm>
          <a:prstGeom prst="line">
            <a:avLst/>
          </a:prstGeom>
          <a:ln w="1905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8097012" y="4142232"/>
            <a:ext cx="0" cy="201168"/>
          </a:xfrm>
          <a:prstGeom prst="line">
            <a:avLst/>
          </a:prstGeom>
          <a:ln w="2540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261602" y="3831336"/>
            <a:ext cx="749808" cy="3657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2D9655"/>
                </a:solidFill>
              </a:defRPr>
            </a:pPr>
            <a:r>
              <a:rPr dirty="0"/>
              <a:t>DB</a:t>
            </a:r>
            <a:br>
              <a:rPr dirty="0"/>
            </a:br>
            <a:r>
              <a:rPr dirty="0"/>
              <a:t>60 A</a:t>
            </a:r>
          </a:p>
        </p:txBody>
      </p:sp>
      <p:sp>
        <p:nvSpPr>
          <p:cNvPr id="41" name="Oval 40"/>
          <p:cNvSpPr/>
          <p:nvPr/>
        </p:nvSpPr>
        <p:spPr>
          <a:xfrm>
            <a:off x="8572500" y="3840480"/>
            <a:ext cx="329184" cy="329184"/>
          </a:xfrm>
          <a:prstGeom prst="ellipse">
            <a:avLst/>
          </a:prstGeom>
          <a:solidFill>
            <a:srgbClr val="FFFFFF"/>
          </a:solidFill>
          <a:ln w="17780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901684" y="3822192"/>
            <a:ext cx="685800" cy="3474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2D9655"/>
                </a:solidFill>
              </a:defRPr>
            </a:pPr>
            <a:r>
              <a:t>Linky</a:t>
            </a:r>
            <a:br/>
            <a:r>
              <a:t>logement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468612" y="3749040"/>
            <a:ext cx="1554480" cy="457200"/>
          </a:xfrm>
          <a:prstGeom prst="roundRect">
            <a:avLst/>
          </a:prstGeom>
          <a:solidFill>
            <a:srgbClr val="F8FFF9"/>
          </a:solidFill>
          <a:ln w="15875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50" b="0">
                <a:solidFill>
                  <a:srgbClr val="141414"/>
                </a:solidFill>
              </a:defRPr>
            </a:pPr>
            <a:r>
              <a:t>Tableau logement</a:t>
            </a:r>
            <a:br/>
            <a:r>
              <a:t>DB 60 A</a:t>
            </a:r>
            <a:br/>
            <a:r>
              <a:t>2×16 mm² Cu</a:t>
            </a:r>
          </a:p>
        </p:txBody>
      </p:sp>
      <p:sp>
        <p:nvSpPr>
          <p:cNvPr id="44" name="Isosceles Triangle 43"/>
          <p:cNvSpPr/>
          <p:nvPr/>
        </p:nvSpPr>
        <p:spPr>
          <a:xfrm>
            <a:off x="11297412" y="3749040"/>
            <a:ext cx="502920" cy="256032"/>
          </a:xfrm>
          <a:prstGeom prst="triangle">
            <a:avLst/>
          </a:prstGeom>
          <a:solidFill>
            <a:srgbClr val="F8FFF9"/>
          </a:solidFill>
          <a:ln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11370564" y="3950208"/>
            <a:ext cx="365760" cy="274320"/>
          </a:xfrm>
          <a:prstGeom prst="rect">
            <a:avLst/>
          </a:prstGeom>
          <a:solidFill>
            <a:srgbClr val="F8FFF9"/>
          </a:solidFill>
          <a:ln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6085332" y="4361688"/>
            <a:ext cx="1645920" cy="384048"/>
          </a:xfrm>
          <a:prstGeom prst="roundRect">
            <a:avLst/>
          </a:prstGeom>
          <a:solidFill>
            <a:srgbClr val="FFFCF5"/>
          </a:solidFill>
          <a:ln w="15875">
            <a:solidFill>
              <a:srgbClr val="E18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rPr dirty="0" err="1"/>
              <a:t>Distributeur</a:t>
            </a:r>
            <a:r>
              <a:rPr lang="fr-FR" dirty="0"/>
              <a:t> CCPI</a:t>
            </a:r>
            <a:r>
              <a:rPr dirty="0"/>
              <a:t> R+</a:t>
            </a:r>
            <a:r>
              <a:rPr lang="fr-FR" dirty="0"/>
              <a:t>3</a:t>
            </a:r>
            <a:br>
              <a:rPr dirty="0"/>
            </a:br>
            <a:r>
              <a:rPr dirty="0"/>
              <a:t>4 </a:t>
            </a:r>
            <a:r>
              <a:rPr dirty="0" err="1"/>
              <a:t>départs</a:t>
            </a:r>
            <a:r>
              <a:rPr dirty="0"/>
              <a:t> </a:t>
            </a:r>
            <a:r>
              <a:rPr dirty="0" err="1"/>
              <a:t>logements</a:t>
            </a:r>
            <a:endParaRPr dirty="0"/>
          </a:p>
        </p:txBody>
      </p:sp>
      <p:cxnSp>
        <p:nvCxnSpPr>
          <p:cNvPr id="47" name="Connector 46"/>
          <p:cNvCxnSpPr>
            <a:cxnSpLocks/>
            <a:stCxn id="46" idx="3"/>
            <a:endCxn id="49" idx="1"/>
          </p:cNvCxnSpPr>
          <p:nvPr/>
        </p:nvCxnSpPr>
        <p:spPr>
          <a:xfrm>
            <a:off x="7731252" y="4553712"/>
            <a:ext cx="219456" cy="2538"/>
          </a:xfrm>
          <a:prstGeom prst="line">
            <a:avLst/>
          </a:prstGeom>
          <a:ln w="25400">
            <a:solidFill>
              <a:srgbClr val="E182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97012" y="4233672"/>
            <a:ext cx="0" cy="164591"/>
          </a:xfrm>
          <a:prstGeom prst="line">
            <a:avLst/>
          </a:prstGeom>
          <a:ln w="2540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7950708" y="4409946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0" name="Connector 49"/>
          <p:cNvCxnSpPr/>
          <p:nvPr/>
        </p:nvCxnSpPr>
        <p:spPr>
          <a:xfrm flipV="1">
            <a:off x="7987283" y="4456175"/>
            <a:ext cx="219456" cy="182880"/>
          </a:xfrm>
          <a:prstGeom prst="line">
            <a:avLst/>
          </a:prstGeom>
          <a:ln w="1905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8097012" y="4690872"/>
            <a:ext cx="0" cy="201167"/>
          </a:xfrm>
          <a:prstGeom prst="line">
            <a:avLst/>
          </a:prstGeom>
          <a:ln w="2540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270747" y="4389120"/>
            <a:ext cx="749808" cy="3657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2D9655"/>
                </a:solidFill>
              </a:defRPr>
            </a:pPr>
            <a:r>
              <a:rPr dirty="0"/>
              <a:t>DB</a:t>
            </a:r>
            <a:br>
              <a:rPr dirty="0"/>
            </a:br>
            <a:r>
              <a:rPr dirty="0"/>
              <a:t>60 A</a:t>
            </a:r>
          </a:p>
        </p:txBody>
      </p:sp>
      <p:sp>
        <p:nvSpPr>
          <p:cNvPr id="53" name="Oval 52"/>
          <p:cNvSpPr/>
          <p:nvPr/>
        </p:nvSpPr>
        <p:spPr>
          <a:xfrm>
            <a:off x="8572500" y="4389119"/>
            <a:ext cx="329184" cy="329184"/>
          </a:xfrm>
          <a:prstGeom prst="ellipse">
            <a:avLst/>
          </a:prstGeom>
          <a:solidFill>
            <a:srgbClr val="FFFFFF"/>
          </a:solidFill>
          <a:ln w="17780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8901684" y="4370832"/>
            <a:ext cx="685800" cy="3474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2D9655"/>
                </a:solidFill>
              </a:defRPr>
            </a:pPr>
            <a:r>
              <a:t>Linky</a:t>
            </a:r>
            <a:br/>
            <a:r>
              <a:t>logement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468612" y="4297680"/>
            <a:ext cx="1554480" cy="457200"/>
          </a:xfrm>
          <a:prstGeom prst="roundRect">
            <a:avLst/>
          </a:prstGeom>
          <a:solidFill>
            <a:srgbClr val="F8FFF9"/>
          </a:solidFill>
          <a:ln w="15875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50" b="0">
                <a:solidFill>
                  <a:srgbClr val="141414"/>
                </a:solidFill>
              </a:defRPr>
            </a:pPr>
            <a:r>
              <a:t>Tableau logement</a:t>
            </a:r>
            <a:br/>
            <a:r>
              <a:t>DB 60 A</a:t>
            </a:r>
            <a:br/>
            <a:r>
              <a:t>2×16 mm² Cu</a:t>
            </a:r>
          </a:p>
        </p:txBody>
      </p:sp>
      <p:sp>
        <p:nvSpPr>
          <p:cNvPr id="56" name="Isosceles Triangle 55"/>
          <p:cNvSpPr/>
          <p:nvPr/>
        </p:nvSpPr>
        <p:spPr>
          <a:xfrm>
            <a:off x="11297412" y="4297680"/>
            <a:ext cx="502920" cy="256032"/>
          </a:xfrm>
          <a:prstGeom prst="triangle">
            <a:avLst/>
          </a:prstGeom>
          <a:solidFill>
            <a:srgbClr val="F8FFF9"/>
          </a:solidFill>
          <a:ln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11370564" y="4498848"/>
            <a:ext cx="365760" cy="274320"/>
          </a:xfrm>
          <a:prstGeom prst="rect">
            <a:avLst/>
          </a:prstGeom>
          <a:solidFill>
            <a:srgbClr val="F8FFF9"/>
          </a:solidFill>
          <a:ln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6085332" y="4910328"/>
            <a:ext cx="1645920" cy="384048"/>
          </a:xfrm>
          <a:prstGeom prst="roundRect">
            <a:avLst/>
          </a:prstGeom>
          <a:solidFill>
            <a:srgbClr val="FFFCF5"/>
          </a:solidFill>
          <a:ln w="15875">
            <a:solidFill>
              <a:srgbClr val="E18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rPr dirty="0" err="1"/>
              <a:t>Distributeur</a:t>
            </a:r>
            <a:r>
              <a:rPr lang="fr-FR" dirty="0"/>
              <a:t> CCPI</a:t>
            </a:r>
            <a:r>
              <a:rPr dirty="0"/>
              <a:t> R+</a:t>
            </a:r>
            <a:r>
              <a:rPr lang="fr-FR" dirty="0"/>
              <a:t>4</a:t>
            </a:r>
            <a:br>
              <a:rPr dirty="0"/>
            </a:br>
            <a:r>
              <a:rPr dirty="0"/>
              <a:t>4 </a:t>
            </a:r>
            <a:r>
              <a:rPr dirty="0" err="1"/>
              <a:t>départs</a:t>
            </a:r>
            <a:r>
              <a:rPr dirty="0"/>
              <a:t> </a:t>
            </a:r>
            <a:r>
              <a:rPr dirty="0" err="1"/>
              <a:t>logements</a:t>
            </a:r>
            <a:endParaRPr dirty="0"/>
          </a:p>
        </p:txBody>
      </p:sp>
      <p:cxnSp>
        <p:nvCxnSpPr>
          <p:cNvPr id="59" name="Connector 58"/>
          <p:cNvCxnSpPr>
            <a:cxnSpLocks/>
            <a:stCxn id="58" idx="3"/>
            <a:endCxn id="61" idx="1"/>
          </p:cNvCxnSpPr>
          <p:nvPr/>
        </p:nvCxnSpPr>
        <p:spPr>
          <a:xfrm flipV="1">
            <a:off x="7731252" y="5101840"/>
            <a:ext cx="219455" cy="512"/>
          </a:xfrm>
          <a:prstGeom prst="line">
            <a:avLst/>
          </a:prstGeom>
          <a:ln w="25400">
            <a:solidFill>
              <a:srgbClr val="E182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8097012" y="4782312"/>
            <a:ext cx="0" cy="164592"/>
          </a:xfrm>
          <a:prstGeom prst="line">
            <a:avLst/>
          </a:prstGeom>
          <a:ln w="2540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7950707" y="4955536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2" name="Connector 61"/>
          <p:cNvCxnSpPr/>
          <p:nvPr/>
        </p:nvCxnSpPr>
        <p:spPr>
          <a:xfrm flipV="1">
            <a:off x="7987284" y="5001768"/>
            <a:ext cx="219456" cy="182880"/>
          </a:xfrm>
          <a:prstGeom prst="line">
            <a:avLst/>
          </a:prstGeom>
          <a:ln w="19050">
            <a:solidFill>
              <a:srgbClr val="2D96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8261604" y="4896612"/>
            <a:ext cx="749808" cy="3657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2D9655"/>
                </a:solidFill>
              </a:defRPr>
            </a:pPr>
            <a:r>
              <a:rPr dirty="0"/>
              <a:t>DB</a:t>
            </a:r>
            <a:br>
              <a:rPr dirty="0"/>
            </a:br>
            <a:r>
              <a:rPr dirty="0"/>
              <a:t>60 A</a:t>
            </a:r>
          </a:p>
        </p:txBody>
      </p:sp>
      <p:sp>
        <p:nvSpPr>
          <p:cNvPr id="65" name="Oval 64"/>
          <p:cNvSpPr/>
          <p:nvPr/>
        </p:nvSpPr>
        <p:spPr>
          <a:xfrm>
            <a:off x="8572500" y="4937760"/>
            <a:ext cx="329184" cy="329184"/>
          </a:xfrm>
          <a:prstGeom prst="ellipse">
            <a:avLst/>
          </a:prstGeom>
          <a:solidFill>
            <a:srgbClr val="FFFFFF"/>
          </a:solidFill>
          <a:ln w="17780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8901684" y="4919472"/>
            <a:ext cx="685800" cy="34747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2D9655"/>
                </a:solidFill>
              </a:defRPr>
            </a:pPr>
            <a:r>
              <a:t>Linky</a:t>
            </a:r>
            <a:br/>
            <a:r>
              <a:t>logement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468612" y="4846320"/>
            <a:ext cx="1554480" cy="457200"/>
          </a:xfrm>
          <a:prstGeom prst="roundRect">
            <a:avLst/>
          </a:prstGeom>
          <a:solidFill>
            <a:srgbClr val="F8FFF9"/>
          </a:solidFill>
          <a:ln w="15875"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50" b="0">
                <a:solidFill>
                  <a:srgbClr val="141414"/>
                </a:solidFill>
              </a:defRPr>
            </a:pPr>
            <a:r>
              <a:t>Tableau logement</a:t>
            </a:r>
            <a:br/>
            <a:r>
              <a:t>DB 60 A</a:t>
            </a:r>
            <a:br/>
            <a:r>
              <a:t>2×16 mm² Cu</a:t>
            </a:r>
          </a:p>
        </p:txBody>
      </p:sp>
      <p:sp>
        <p:nvSpPr>
          <p:cNvPr id="68" name="Isosceles Triangle 67"/>
          <p:cNvSpPr/>
          <p:nvPr/>
        </p:nvSpPr>
        <p:spPr>
          <a:xfrm>
            <a:off x="11297412" y="4846320"/>
            <a:ext cx="502920" cy="256032"/>
          </a:xfrm>
          <a:prstGeom prst="triangle">
            <a:avLst/>
          </a:prstGeom>
          <a:solidFill>
            <a:srgbClr val="F8FFF9"/>
          </a:solidFill>
          <a:ln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11370564" y="5047488"/>
            <a:ext cx="365760" cy="274320"/>
          </a:xfrm>
          <a:prstGeom prst="rect">
            <a:avLst/>
          </a:prstGeom>
          <a:solidFill>
            <a:srgbClr val="F8FFF9"/>
          </a:solidFill>
          <a:ln>
            <a:solidFill>
              <a:srgbClr val="2D96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ounded Rectangle 87"/>
          <p:cNvSpPr/>
          <p:nvPr/>
        </p:nvSpPr>
        <p:spPr>
          <a:xfrm>
            <a:off x="3927350" y="3247644"/>
            <a:ext cx="1591055" cy="868680"/>
          </a:xfrm>
          <a:prstGeom prst="roundRect">
            <a:avLst/>
          </a:prstGeom>
          <a:solidFill>
            <a:srgbClr val="FFF5F5"/>
          </a:solidFill>
          <a:ln w="15875">
            <a:solidFill>
              <a:srgbClr val="BE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t>TGBT services généraux</a:t>
            </a:r>
            <a:br/>
            <a:r>
              <a:t>Ascenseur • VMC • éclairage</a:t>
            </a:r>
            <a:br/>
            <a:r>
              <a:t>C2 : 4×70 mm² Cu</a:t>
            </a:r>
            <a:br/>
            <a:r>
              <a:t>DDR 300 mA sélectif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10546" y="3241548"/>
            <a:ext cx="1420368" cy="868680"/>
          </a:xfrm>
          <a:prstGeom prst="roundRect">
            <a:avLst/>
          </a:prstGeom>
          <a:solidFill>
            <a:srgbClr val="FFF5F5"/>
          </a:solidFill>
          <a:ln w="15875">
            <a:solidFill>
              <a:srgbClr val="BE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50" b="1">
                <a:solidFill>
                  <a:srgbClr val="141414"/>
                </a:solidFill>
              </a:defRPr>
            </a:pPr>
            <a:r>
              <a:t>Départ IRVE parking</a:t>
            </a:r>
            <a:br/>
            <a:r>
              <a:t>Pré-équipement 20 places</a:t>
            </a:r>
            <a:br/>
            <a:r>
              <a:t>C3 : 4×50 mm² Cu</a:t>
            </a:r>
            <a:br/>
            <a:r>
              <a:t>Protection différ. type A/F</a:t>
            </a:r>
            <a:br/>
            <a:r>
              <a:t>selon borne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2333249" y="3246120"/>
            <a:ext cx="1264917" cy="960120"/>
          </a:xfrm>
          <a:prstGeom prst="roundRect">
            <a:avLst/>
          </a:prstGeom>
          <a:solidFill>
            <a:srgbClr val="F8F6FF"/>
          </a:solidFill>
          <a:ln w="15875">
            <a:solidFill>
              <a:srgbClr val="694B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1">
                <a:solidFill>
                  <a:srgbClr val="141414"/>
                </a:solidFill>
              </a:defRPr>
            </a:pPr>
            <a:r>
              <a:t>Production PV</a:t>
            </a:r>
            <a:br/>
            <a:r>
              <a:t>Onduleur triphasé</a:t>
            </a:r>
            <a:br/>
            <a:r>
              <a:t>36 kVA max</a:t>
            </a:r>
            <a:br/>
            <a:r>
              <a:t>C4 : 4×25 mm² Cu</a:t>
            </a:r>
            <a:br/>
            <a:r>
              <a:t>Injection SG ou réseau</a:t>
            </a:r>
            <a:br/>
            <a:r>
              <a:t>selon convention</a:t>
            </a:r>
          </a:p>
        </p:txBody>
      </p:sp>
      <p:sp>
        <p:nvSpPr>
          <p:cNvPr id="104" name="Parallelogram 103"/>
          <p:cNvSpPr/>
          <p:nvPr/>
        </p:nvSpPr>
        <p:spPr>
          <a:xfrm>
            <a:off x="2668527" y="4320540"/>
            <a:ext cx="594360" cy="502920"/>
          </a:xfrm>
          <a:prstGeom prst="parallelogram">
            <a:avLst/>
          </a:prstGeom>
          <a:solidFill>
            <a:srgbClr val="F8F6FF"/>
          </a:solidFill>
          <a:ln w="19050">
            <a:solidFill>
              <a:srgbClr val="694B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ounded Rectangle 105"/>
          <p:cNvSpPr/>
          <p:nvPr/>
        </p:nvSpPr>
        <p:spPr>
          <a:xfrm>
            <a:off x="320040" y="6355080"/>
            <a:ext cx="11521440" cy="292608"/>
          </a:xfrm>
          <a:prstGeom prst="roundRect">
            <a:avLst/>
          </a:prstGeom>
          <a:solidFill>
            <a:srgbClr val="F5F7FA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0">
                <a:solidFill>
                  <a:srgbClr val="141414"/>
                </a:solidFill>
              </a:defRPr>
            </a:pPr>
            <a:r>
              <a:t>À vérifier en étude réelle : chute de tension, Ik min/max, régime de neutre, sélectivité, échauffement en gaine, cheminement coupe-feu, prescriptions Enedis et règles IRVE.</a:t>
            </a:r>
          </a:p>
        </p:txBody>
      </p:sp>
      <p:cxnSp>
        <p:nvCxnSpPr>
          <p:cNvPr id="123" name="Connector 12">
            <a:extLst>
              <a:ext uri="{FF2B5EF4-FFF2-40B4-BE49-F238E27FC236}">
                <a16:creationId xmlns:a16="http://schemas.microsoft.com/office/drawing/2014/main" id="{A15AB6E3-7297-0E1D-8ECB-F2F8B502B356}"/>
              </a:ext>
            </a:extLst>
          </p:cNvPr>
          <p:cNvCxnSpPr/>
          <p:nvPr/>
        </p:nvCxnSpPr>
        <p:spPr>
          <a:xfrm>
            <a:off x="5819775" y="2350008"/>
            <a:ext cx="0" cy="155448"/>
          </a:xfrm>
          <a:prstGeom prst="line">
            <a:avLst/>
          </a:prstGeom>
          <a:ln w="25400">
            <a:solidFill>
              <a:srgbClr val="1F62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164592"/>
            <a:ext cx="11612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1414"/>
                </a:solidFill>
              </a:defRPr>
            </a:pPr>
            <a:r>
              <a:t>Détail pied de colonne — ECP-3D et départs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" y="566928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5F5F"/>
                </a:solidFill>
              </a:defRPr>
            </a:pPr>
            <a:r>
              <a:t>Vue type plan tableau : réseau, ECP, colonne logements, services généraux, IRVE et PV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60120"/>
            <a:ext cx="11155680" cy="5257800"/>
          </a:xfrm>
          <a:prstGeom prst="rect">
            <a:avLst/>
          </a:prstGeom>
          <a:solidFill>
            <a:srgbClr val="FCFDFF"/>
          </a:solidFill>
          <a:ln w="19050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060704"/>
            <a:ext cx="22860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1000" b="1">
                <a:solidFill>
                  <a:srgbClr val="141414"/>
                </a:solidFill>
              </a:defRPr>
            </a:pPr>
            <a:r>
              <a:t>Local technique / gaine palière RDC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88720" y="2057400"/>
            <a:ext cx="9601200" cy="0"/>
          </a:xfrm>
          <a:prstGeom prst="line">
            <a:avLst/>
          </a:prstGeom>
          <a:ln w="50800">
            <a:solidFill>
              <a:srgbClr val="1F62A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685800" y="1691640"/>
            <a:ext cx="960120" cy="685800"/>
          </a:xfrm>
          <a:prstGeom prst="roundRect">
            <a:avLst/>
          </a:prstGeom>
          <a:solidFill>
            <a:srgbClr val="EEF5FF"/>
          </a:solidFill>
          <a:ln w="15875">
            <a:solidFill>
              <a:srgbClr val="1F62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t>Arrivée réseau</a:t>
            </a:r>
            <a:br/>
            <a:r>
              <a:t>NFC 14-100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148840" y="1805940"/>
            <a:ext cx="1143000" cy="502920"/>
          </a:xfrm>
          <a:prstGeom prst="roundRect">
            <a:avLst/>
          </a:prstGeom>
          <a:solidFill>
            <a:srgbClr val="EEF5FF"/>
          </a:solidFill>
          <a:ln w="15875">
            <a:solidFill>
              <a:srgbClr val="1F62A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t>ECP-3D</a:t>
            </a:r>
            <a:br/>
            <a:r>
              <a:t>3P+N</a:t>
            </a:r>
          </a:p>
        </p:txBody>
      </p:sp>
      <p:cxnSp>
        <p:nvCxnSpPr>
          <p:cNvPr id="19" name="Connector 18"/>
          <p:cNvCxnSpPr>
            <a:cxnSpLocks/>
            <a:endCxn id="25" idx="0"/>
          </p:cNvCxnSpPr>
          <p:nvPr/>
        </p:nvCxnSpPr>
        <p:spPr>
          <a:xfrm>
            <a:off x="4572000" y="2057400"/>
            <a:ext cx="0" cy="1737360"/>
          </a:xfrm>
          <a:prstGeom prst="line">
            <a:avLst/>
          </a:prstGeom>
          <a:ln w="38100">
            <a:solidFill>
              <a:srgbClr val="E182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886200" y="3794760"/>
            <a:ext cx="1371600" cy="74980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E182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50" b="1">
                <a:solidFill>
                  <a:srgbClr val="141414"/>
                </a:solidFill>
              </a:defRPr>
            </a:pPr>
            <a:r>
              <a:t>Départ colonne</a:t>
            </a:r>
            <a:br/>
            <a:r>
              <a:t>C1 4×240 mm²</a:t>
            </a:r>
            <a:br/>
            <a:r>
              <a:t>400 A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492240" y="2057400"/>
            <a:ext cx="0" cy="731520"/>
          </a:xfrm>
          <a:prstGeom prst="line">
            <a:avLst/>
          </a:prstGeom>
          <a:ln w="38100">
            <a:solidFill>
              <a:srgbClr val="BE37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492240" y="2788920"/>
            <a:ext cx="0" cy="164592"/>
          </a:xfrm>
          <a:prstGeom prst="line">
            <a:avLst/>
          </a:prstGeom>
          <a:ln w="25400">
            <a:solidFill>
              <a:srgbClr val="BE37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345936" y="2953512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BE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9" name="Connector 28"/>
          <p:cNvCxnSpPr/>
          <p:nvPr/>
        </p:nvCxnSpPr>
        <p:spPr>
          <a:xfrm flipV="1">
            <a:off x="6382512" y="3008376"/>
            <a:ext cx="219456" cy="182880"/>
          </a:xfrm>
          <a:prstGeom prst="line">
            <a:avLst/>
          </a:prstGeom>
          <a:ln w="19050">
            <a:solidFill>
              <a:srgbClr val="BE37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>
            <a:cxnSpLocks/>
            <a:endCxn id="32" idx="0"/>
          </p:cNvCxnSpPr>
          <p:nvPr/>
        </p:nvCxnSpPr>
        <p:spPr>
          <a:xfrm>
            <a:off x="6492240" y="3246120"/>
            <a:ext cx="0" cy="548640"/>
          </a:xfrm>
          <a:prstGeom prst="line">
            <a:avLst/>
          </a:prstGeom>
          <a:ln w="25400">
            <a:solidFill>
              <a:srgbClr val="BE37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601968" y="2898648"/>
            <a:ext cx="749808" cy="3657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BE3737"/>
                </a:solidFill>
              </a:defRPr>
            </a:pPr>
            <a:r>
              <a:t>QF</a:t>
            </a:r>
            <a:br/>
            <a:r>
              <a:t>160 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806440" y="3794760"/>
            <a:ext cx="1371600" cy="74980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E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50" b="1">
                <a:solidFill>
                  <a:srgbClr val="141414"/>
                </a:solidFill>
              </a:defRPr>
            </a:pPr>
            <a:r>
              <a:t>Départ SG</a:t>
            </a:r>
            <a:br/>
            <a:r>
              <a:t>C2 4×70 mm²</a:t>
            </a:r>
            <a:br/>
            <a:r>
              <a:t>160 A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412480" y="2057400"/>
            <a:ext cx="0" cy="731520"/>
          </a:xfrm>
          <a:prstGeom prst="line">
            <a:avLst/>
          </a:prstGeom>
          <a:ln w="38100">
            <a:solidFill>
              <a:srgbClr val="BE37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8412480" y="2788920"/>
            <a:ext cx="0" cy="164592"/>
          </a:xfrm>
          <a:prstGeom prst="line">
            <a:avLst/>
          </a:prstGeom>
          <a:ln w="25400">
            <a:solidFill>
              <a:srgbClr val="BE37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8266175" y="2953512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BE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Connector 35"/>
          <p:cNvCxnSpPr/>
          <p:nvPr/>
        </p:nvCxnSpPr>
        <p:spPr>
          <a:xfrm flipV="1">
            <a:off x="8302752" y="3008376"/>
            <a:ext cx="219455" cy="182880"/>
          </a:xfrm>
          <a:prstGeom prst="line">
            <a:avLst/>
          </a:prstGeom>
          <a:ln w="19050">
            <a:solidFill>
              <a:srgbClr val="BE37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>
            <a:cxnSpLocks/>
            <a:endCxn id="39" idx="0"/>
          </p:cNvCxnSpPr>
          <p:nvPr/>
        </p:nvCxnSpPr>
        <p:spPr>
          <a:xfrm flipH="1">
            <a:off x="8412479" y="3246120"/>
            <a:ext cx="1" cy="548640"/>
          </a:xfrm>
          <a:prstGeom prst="line">
            <a:avLst/>
          </a:prstGeom>
          <a:ln w="25400">
            <a:solidFill>
              <a:srgbClr val="BE37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8522207" y="2898648"/>
            <a:ext cx="749808" cy="3657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BE3737"/>
                </a:solidFill>
              </a:defRPr>
            </a:pPr>
            <a:r>
              <a:t>QF</a:t>
            </a:r>
            <a:br/>
            <a:r>
              <a:t>125 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726679" y="3794760"/>
            <a:ext cx="1371600" cy="74980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BE37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50" b="1">
                <a:solidFill>
                  <a:srgbClr val="141414"/>
                </a:solidFill>
              </a:defRPr>
            </a:pPr>
            <a:r>
              <a:t>Départ IRVE</a:t>
            </a:r>
            <a:br/>
            <a:r>
              <a:t>C3 4×50 mm²</a:t>
            </a:r>
            <a:br/>
            <a:r>
              <a:t>125 A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149840" y="2057400"/>
            <a:ext cx="0" cy="731520"/>
          </a:xfrm>
          <a:prstGeom prst="line">
            <a:avLst/>
          </a:prstGeom>
          <a:ln w="38100">
            <a:solidFill>
              <a:srgbClr val="694B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10149840" y="2788920"/>
            <a:ext cx="0" cy="164592"/>
          </a:xfrm>
          <a:prstGeom prst="line">
            <a:avLst/>
          </a:prstGeom>
          <a:ln w="25400">
            <a:solidFill>
              <a:srgbClr val="694B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0003536" y="2953512"/>
            <a:ext cx="292608" cy="292608"/>
          </a:xfrm>
          <a:prstGeom prst="rect">
            <a:avLst/>
          </a:prstGeom>
          <a:solidFill>
            <a:srgbClr val="FFFFFF"/>
          </a:solidFill>
          <a:ln w="19050">
            <a:solidFill>
              <a:srgbClr val="694B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3" name="Connector 42"/>
          <p:cNvCxnSpPr/>
          <p:nvPr/>
        </p:nvCxnSpPr>
        <p:spPr>
          <a:xfrm flipV="1">
            <a:off x="10040112" y="3008376"/>
            <a:ext cx="219455" cy="182880"/>
          </a:xfrm>
          <a:prstGeom prst="line">
            <a:avLst/>
          </a:prstGeom>
          <a:ln w="19050">
            <a:solidFill>
              <a:srgbClr val="694B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>
            <a:cxnSpLocks/>
            <a:endCxn id="46" idx="0"/>
          </p:cNvCxnSpPr>
          <p:nvPr/>
        </p:nvCxnSpPr>
        <p:spPr>
          <a:xfrm>
            <a:off x="10149840" y="3246120"/>
            <a:ext cx="0" cy="548640"/>
          </a:xfrm>
          <a:prstGeom prst="line">
            <a:avLst/>
          </a:prstGeom>
          <a:ln w="25400">
            <a:solidFill>
              <a:srgbClr val="694BA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0259567" y="2898648"/>
            <a:ext cx="749808" cy="36576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700" b="1">
                <a:solidFill>
                  <a:srgbClr val="694BAF"/>
                </a:solidFill>
              </a:defRPr>
            </a:pPr>
            <a:r>
              <a:t>QF</a:t>
            </a:r>
            <a:br/>
            <a:r>
              <a:t>80 A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464040" y="3794760"/>
            <a:ext cx="1371600" cy="74980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694B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50" b="1">
                <a:solidFill>
                  <a:srgbClr val="141414"/>
                </a:solidFill>
              </a:defRPr>
            </a:pPr>
            <a:r>
              <a:t>Retour / injection PV</a:t>
            </a:r>
            <a:br/>
            <a:r>
              <a:t>C4 4×25 mm²</a:t>
            </a:r>
            <a:br/>
            <a:r>
              <a:t>80 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1520" y="5833872"/>
            <a:ext cx="731520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>
              <a:defRPr sz="800" b="0">
                <a:solidFill>
                  <a:srgbClr val="5F5F5F"/>
                </a:solidFill>
              </a:defRPr>
            </a:pPr>
            <a:r>
              <a:t>Symboles : QS = sectionneur / F = fusible HPC gG / QF = disjoncteur / DB = disjoncteur de branchement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" y="164592"/>
            <a:ext cx="11612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41414"/>
                </a:solidFill>
              </a:defRPr>
            </a:pPr>
            <a:r>
              <a:t>Tableau de repérage — sections et protections indicatives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" y="566928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5F5F5F"/>
                </a:solidFill>
              </a:defRPr>
            </a:pPr>
            <a:r>
              <a:t>Valeurs pédagogiques à adapter au dossier Enedis, à la longueur réelle et au mode de pose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051560"/>
            <a:ext cx="914400" cy="475488"/>
          </a:xfrm>
          <a:prstGeom prst="roundRect">
            <a:avLst/>
          </a:prstGeom>
          <a:solidFill>
            <a:srgbClr val="EBF0F6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t>Repère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17320" y="1051560"/>
            <a:ext cx="2240280" cy="475488"/>
          </a:xfrm>
          <a:prstGeom prst="roundRect">
            <a:avLst/>
          </a:prstGeom>
          <a:solidFill>
            <a:srgbClr val="EBF0F6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t>Usage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49039" y="1051560"/>
            <a:ext cx="1600200" cy="475488"/>
          </a:xfrm>
          <a:prstGeom prst="roundRect">
            <a:avLst/>
          </a:prstGeom>
          <a:solidFill>
            <a:srgbClr val="EBF0F6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t>Protection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532120" y="1051560"/>
            <a:ext cx="2057400" cy="475488"/>
          </a:xfrm>
          <a:prstGeom prst="roundRect">
            <a:avLst/>
          </a:prstGeom>
          <a:solidFill>
            <a:srgbClr val="EBF0F6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t>Câble indicatif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18120" y="1051560"/>
            <a:ext cx="3886200" cy="475488"/>
          </a:xfrm>
          <a:prstGeom prst="roundRect">
            <a:avLst/>
          </a:prstGeom>
          <a:solidFill>
            <a:srgbClr val="EBF0F6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800" b="1">
                <a:solidFill>
                  <a:srgbClr val="141414"/>
                </a:solidFill>
              </a:defRPr>
            </a:pPr>
            <a:r>
              <a:t>Remarques BE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1527048"/>
            <a:ext cx="914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20" b="0">
                <a:solidFill>
                  <a:srgbClr val="141414"/>
                </a:solidFill>
              </a:defRPr>
            </a:pPr>
            <a:r>
              <a:t>C1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17320" y="1527048"/>
            <a:ext cx="224028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Colonne logements 20 lots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49039" y="1527048"/>
            <a:ext cx="1600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ECP 400 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32120" y="1527048"/>
            <a:ext cx="2057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4×240 mm² Cu ou équiv. Alu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18120" y="1527048"/>
            <a:ext cx="3886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Dimensionner sur I calculé + chute de tension + échauffement en gaine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" y="2002536"/>
            <a:ext cx="914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20" b="0">
                <a:solidFill>
                  <a:srgbClr val="141414"/>
                </a:solidFill>
              </a:defRPr>
            </a:pPr>
            <a:r>
              <a:t>C2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417320" y="2002536"/>
            <a:ext cx="224028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TGBT services généraux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49039" y="2002536"/>
            <a:ext cx="1600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QF 160 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32120" y="2002536"/>
            <a:ext cx="2057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4×70 mm² Cu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18120" y="2002536"/>
            <a:ext cx="3886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Ascenseur, VMC, éclairage commun, auxiliaires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478024"/>
            <a:ext cx="914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20" b="0">
                <a:solidFill>
                  <a:srgbClr val="141414"/>
                </a:solidFill>
              </a:defRPr>
            </a:pPr>
            <a:r>
              <a:t>C3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417320" y="2478024"/>
            <a:ext cx="224028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IRVE parking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749039" y="2478024"/>
            <a:ext cx="1600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QF 125 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532120" y="2478024"/>
            <a:ext cx="2057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4×50 mm² Cu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18120" y="2478024"/>
            <a:ext cx="3886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Pré-équipement ; borne(s) avec DDR adapté selon techno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1480" y="2953512"/>
            <a:ext cx="914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20" b="0">
                <a:solidFill>
                  <a:srgbClr val="141414"/>
                </a:solidFill>
              </a:defRPr>
            </a:pPr>
            <a:r>
              <a:t>C4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17320" y="2953512"/>
            <a:ext cx="224028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PV / ENR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49039" y="2953512"/>
            <a:ext cx="1600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QF 80 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32120" y="2953512"/>
            <a:ext cx="2057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4×25 mm² Cu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18120" y="2953512"/>
            <a:ext cx="3886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Onduleur triphasé ; convention injection/autoconsommation à définir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1480" y="3429000"/>
            <a:ext cx="914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ctr">
              <a:defRPr sz="720" b="0">
                <a:solidFill>
                  <a:srgbClr val="141414"/>
                </a:solidFill>
              </a:defRPr>
            </a:pPr>
            <a:r>
              <a:t>DI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417320" y="3429000"/>
            <a:ext cx="224028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Dérivation logement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749039" y="3429000"/>
            <a:ext cx="1600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DB 60 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532120" y="3429000"/>
            <a:ext cx="20574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2×16 mm² Cu mono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18120" y="3429000"/>
            <a:ext cx="3886200" cy="475488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DD2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720" b="0">
                <a:solidFill>
                  <a:srgbClr val="141414"/>
                </a:solidFill>
              </a:defRPr>
            </a:pPr>
            <a:r>
              <a:t>À adapter au calibre souscrit et au type mono/tri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4360" y="4800600"/>
            <a:ext cx="10972800" cy="640080"/>
          </a:xfrm>
          <a:prstGeom prst="roundRect">
            <a:avLst/>
          </a:prstGeom>
          <a:solidFill>
            <a:srgbClr val="FFFCF0"/>
          </a:solidFill>
          <a:ln w="15875">
            <a:solidFill>
              <a:srgbClr val="FFD6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1100" b="0">
                <a:solidFill>
                  <a:srgbClr val="141414"/>
                </a:solidFill>
              </a:defRPr>
            </a:pPr>
            <a:r>
              <a:rPr dirty="0"/>
              <a:t>Rappel économique : pour </a:t>
            </a:r>
            <a:r>
              <a:rPr lang="fr-FR" dirty="0"/>
              <a:t>16</a:t>
            </a:r>
            <a:r>
              <a:rPr dirty="0"/>
              <a:t> </a:t>
            </a:r>
            <a:r>
              <a:rPr dirty="0" err="1"/>
              <a:t>logements</a:t>
            </a:r>
            <a:r>
              <a:rPr dirty="0"/>
              <a:t>, </a:t>
            </a:r>
            <a:r>
              <a:rPr dirty="0" err="1"/>
              <a:t>une</a:t>
            </a:r>
            <a:r>
              <a:rPr dirty="0"/>
              <a:t> </a:t>
            </a:r>
            <a:r>
              <a:rPr dirty="0" err="1"/>
              <a:t>colonne</a:t>
            </a:r>
            <a:r>
              <a:rPr dirty="0"/>
              <a:t> 200 A </a:t>
            </a:r>
            <a:r>
              <a:rPr dirty="0" err="1"/>
              <a:t>peut</a:t>
            </a:r>
            <a:r>
              <a:rPr dirty="0"/>
              <a:t> </a:t>
            </a:r>
            <a:r>
              <a:rPr dirty="0" err="1"/>
              <a:t>parfois</a:t>
            </a:r>
            <a:r>
              <a:rPr dirty="0"/>
              <a:t> </a:t>
            </a:r>
            <a:r>
              <a:rPr dirty="0" err="1"/>
              <a:t>suffire</a:t>
            </a:r>
            <a:r>
              <a:rPr dirty="0"/>
              <a:t> au </a:t>
            </a:r>
            <a:r>
              <a:rPr dirty="0" err="1"/>
              <a:t>calcul</a:t>
            </a:r>
            <a:r>
              <a:rPr dirty="0"/>
              <a:t>, </a:t>
            </a:r>
            <a:r>
              <a:rPr dirty="0" err="1"/>
              <a:t>mais</a:t>
            </a:r>
            <a:r>
              <a:rPr dirty="0"/>
              <a:t> </a:t>
            </a:r>
            <a:r>
              <a:rPr dirty="0" err="1"/>
              <a:t>une</a:t>
            </a:r>
            <a:r>
              <a:rPr dirty="0"/>
              <a:t> </a:t>
            </a:r>
            <a:r>
              <a:rPr dirty="0" err="1"/>
              <a:t>colonne</a:t>
            </a:r>
            <a:r>
              <a:rPr dirty="0"/>
              <a:t> 400 A </a:t>
            </a:r>
            <a:r>
              <a:rPr dirty="0" err="1"/>
              <a:t>peut</a:t>
            </a:r>
            <a:r>
              <a:rPr dirty="0"/>
              <a:t> </a:t>
            </a:r>
            <a:r>
              <a:rPr dirty="0" err="1"/>
              <a:t>être</a:t>
            </a:r>
            <a:r>
              <a:rPr dirty="0"/>
              <a:t> </a:t>
            </a:r>
            <a:r>
              <a:rPr dirty="0" err="1"/>
              <a:t>retenue</a:t>
            </a:r>
            <a:r>
              <a:rPr dirty="0"/>
              <a:t> pour marge, </a:t>
            </a:r>
            <a:r>
              <a:rPr dirty="0" err="1"/>
              <a:t>évolutivité</a:t>
            </a:r>
            <a:r>
              <a:rPr dirty="0"/>
              <a:t> IRVE/PV, politique locale </a:t>
            </a:r>
            <a:r>
              <a:rPr dirty="0" err="1"/>
              <a:t>Enedis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simplification </a:t>
            </a:r>
            <a:r>
              <a:rPr dirty="0" err="1"/>
              <a:t>d’exploitation</a:t>
            </a:r>
            <a:r>
              <a:rPr dirty="0"/>
              <a:t>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94360" y="5623560"/>
            <a:ext cx="10972800" cy="411480"/>
          </a:xfrm>
          <a:prstGeom prst="roundRect">
            <a:avLst/>
          </a:prstGeom>
          <a:solidFill>
            <a:srgbClr val="F5F7FA"/>
          </a:solidFill>
          <a:ln w="15875">
            <a:solidFill>
              <a:srgbClr val="5F5F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720" tIns="27432" rIns="45720" bIns="27432" rtlCol="0" anchor="ctr"/>
          <a:lstStyle/>
          <a:p>
            <a:pPr algn="l">
              <a:defRPr sz="1000" b="1">
                <a:solidFill>
                  <a:srgbClr val="141414"/>
                </a:solidFill>
              </a:defRPr>
            </a:pPr>
            <a:r>
              <a:t>Ce document est un support pédagogique : les calibres exacts doivent être confirmés par le calcul et par l’avis Enedis.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9371</TotalTime>
  <Words>1891</Words>
  <Application>Microsoft Office PowerPoint</Application>
  <PresentationFormat>Grand écran</PresentationFormat>
  <Paragraphs>313</Paragraphs>
  <Slides>22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Wingdings</vt:lpstr>
      <vt:lpstr>Thème Office</vt:lpstr>
      <vt:lpstr>Petit tertiaire</vt:lpstr>
      <vt:lpstr>Les projets tarifs jaunes en BE</vt:lpstr>
      <vt:lpstr>Colonnes montantes : les règles</vt:lpstr>
      <vt:lpstr>Cabler une colonne montante</vt:lpstr>
      <vt:lpstr>Règles foisonnement colonne montante</vt:lpstr>
      <vt:lpstr>Loi elan sur les colonnes montantes (2018-2020)</vt:lpstr>
      <vt:lpstr>Critères de choix : ecp2d ou ecp3d</vt:lpstr>
      <vt:lpstr>ecp2D : fusible ou non ?</vt:lpstr>
      <vt:lpstr>SCPM</vt:lpstr>
      <vt:lpstr>Les logiciels pour BE</vt:lpstr>
      <vt:lpstr>Elium</vt:lpstr>
      <vt:lpstr>Présentation PowerPoint</vt:lpstr>
      <vt:lpstr>Présentation PowerPoint</vt:lpstr>
      <vt:lpstr>Présentation PowerPoint</vt:lpstr>
      <vt:lpstr>IRVE</vt:lpstr>
      <vt:lpstr>Domaine A ou domaine B</vt:lpstr>
      <vt:lpstr>Exemple de projet</vt:lpstr>
      <vt:lpstr>Autre exercices</vt:lpstr>
      <vt:lpstr>Travail à faire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Jean-Louis Salvat</dc:creator>
  <cp:lastModifiedBy>Jean-Louis Salvat</cp:lastModifiedBy>
  <cp:revision>8</cp:revision>
  <dcterms:created xsi:type="dcterms:W3CDTF">2026-04-28T16:32:55Z</dcterms:created>
  <dcterms:modified xsi:type="dcterms:W3CDTF">2026-05-05T05:19:53Z</dcterms:modified>
</cp:coreProperties>
</file>