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35" r:id="rId5"/>
    <p:sldId id="356" r:id="rId6"/>
    <p:sldId id="362" r:id="rId7"/>
    <p:sldId id="364" r:id="rId8"/>
    <p:sldId id="336" r:id="rId9"/>
    <p:sldId id="366" r:id="rId10"/>
    <p:sldId id="367" r:id="rId11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7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98099C-9586-4EEB-B96C-DB567B3E01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BDDAB4-2827-455C-B871-B7314A808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7CC30-9974-450A-AF97-B6854B330798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9A9297-61A9-4D56-8200-4AC3577D18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F3411-F09B-42F2-A38E-93B63EBC3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ADE43-3400-4CF2-B942-32BFAB89C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961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414A4-881E-490B-A0BB-FC69F0CFBC62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974850" y="273050"/>
            <a:ext cx="5153025" cy="2898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372533" y="3299221"/>
            <a:ext cx="8396329" cy="328621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3D096-E86A-490B-BD67-0093534E8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15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386B8-3C7D-4887-AEEA-F029A8697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6D8D74-56C1-4498-893E-F5C256095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76FEF2-0A07-4A76-B4ED-7DEA56FD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0BE43D-3848-44D7-A783-4DF0312E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2CD72B-CD60-4222-9494-20F8C8CD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83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C2A49-CCD4-4E74-BB2F-E279CD87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01C150-943A-46EC-A195-5D6D6EC3F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FD85-47CB-45F3-9723-08CC1D6D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C89184-DA0A-4D16-AE21-D4D6D79F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317F70-774D-4737-8BA8-FBE57850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46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5406522-4868-4D72-99D2-71BE05BA0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F15EDA-2CFA-495B-9B65-3FFC94000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C9878-EC63-46E7-874C-07E9EDA7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166E1B-18D0-426F-ADB4-3CD95E9E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F354E3-7D19-4DDE-BD13-F886B3F8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33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7FBD6-C6DB-4918-9B33-92F1F093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915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3200"/>
            </a:lvl1pPr>
          </a:lstStyle>
          <a:p>
            <a:pPr marL="0" lvl="0" algn="ctr"/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3DD11-728F-41FB-B9F2-6161919C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560"/>
            <a:ext cx="10515600" cy="4998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B9555-8124-481B-B714-F53D92AA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96BA61-7853-4097-9194-251FE6B1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144C40-CA8A-4EF2-B5A4-9C39AB44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43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3C08B-BEAE-44BA-BE6B-9C85E066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5B9F9E-F3D8-462E-B214-A10DD1972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B43C46-0EC7-4EDC-907E-43979659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3C790-131A-4E3C-B6DD-B155347A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99BDAA-16BB-4C7A-BBB2-02168B5F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71D0E-10F0-4DA5-B74C-A6F125F6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028EDF-A734-401B-AB47-933DBA02D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A7C8E8-4EBF-4A86-8F3E-217BDA4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AB2B8D-AB6B-4636-9826-9F822161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88637-1879-4621-B0CD-6D2078009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AABB1C-32F1-42F0-A8C5-EC58089A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69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BC399-A54F-46A7-867F-EFE30404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3B6764-1F41-45D9-BBF5-7486762AA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3591D4-03CA-492B-811B-3C1B93197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8D8FEC-D788-4438-9575-B2F6D9E12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173869-5E0A-41A3-9A7A-182EB4CB2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3B32C87-AC49-45D4-A9AC-4CD5B7BD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9655AB-251E-4F40-9937-DE51C4B7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CF89D2-3E2A-4D4D-AAFF-4F09AB73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42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E18B8-3F9D-4F6A-BBC2-D12C7F24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C15015-EEE2-43DA-961D-92E3EEC4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3F5F73-529F-45E5-B671-D304E2D8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FBAB0F-9A70-4C87-A212-9A5B2233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20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79D580-9DE5-44DF-BCE3-17DF3184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1B8EA2-A881-4D5C-B83D-DE639E74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B2111-2056-4309-AFB7-B9C5713F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49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02DDD-AAE3-4924-92FF-BDC6C313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7CAE1-377F-4FCE-A33C-499EBE385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3308C-1B8D-4553-B611-70F0C7C41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DD09CE-2962-4CE2-B688-5752017F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6252A7-8E4F-4B9E-9E78-5D98D165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5A5E82-A9A7-41E3-AA25-3BAAF1FB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6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2D286-BF8F-4247-907B-27E1336E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0079BE-A24A-483B-BAB4-1345A0866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36CF23-19F4-48A9-9762-48371B164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C08DAF-D664-4FD3-8E9B-71856E15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0D64AC-D956-4B8B-9AFF-B9D35E2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9C40BD-7EE4-4083-B764-DC4DA68D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35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B68CC4-F1AB-4644-B4D9-EF3F5D91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100863-9309-4AC7-BFEA-221C124C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435B19-27D5-4035-9F32-3103981C2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3C59-3F6F-4D94-8691-D729B8361FAF}" type="datetimeFigureOut">
              <a:rPr lang="fr-FR" smtClean="0"/>
              <a:t>03/03/2026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88978-C547-4EE7-B008-86466A9BC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CD45CC-C55F-4CFC-AA8E-D894838A3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00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6.png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2.png"/><Relationship Id="rId5" Type="http://schemas.openxmlformats.org/officeDocument/2006/relationships/image" Target="../media/image7.png"/><Relationship Id="rId10" Type="http://schemas.openxmlformats.org/officeDocument/2006/relationships/image" Target="../media/image116.png"/><Relationship Id="rId4" Type="http://schemas.openxmlformats.org/officeDocument/2006/relationships/image" Target="../media/image6.png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617C9-85CB-BD35-82DD-B96A851BD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Un peu de théorie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EA7A0B-76ED-03DB-EB49-6C1FD32281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3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15837-4565-4F36-CFE6-7C435D39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Vecteur de Fresnel</a:t>
            </a:r>
          </a:p>
        </p:txBody>
      </p:sp>
      <p:pic>
        <p:nvPicPr>
          <p:cNvPr id="4" name="Vecteurs de Fresnel - YouTube">
            <a:hlinkClick r:id="" action="ppaction://media"/>
            <a:extLst>
              <a:ext uri="{FF2B5EF4-FFF2-40B4-BE49-F238E27FC236}">
                <a16:creationId xmlns:a16="http://schemas.microsoft.com/office/drawing/2014/main" id="{5C0FF8C5-AB9C-8908-7053-B37F0027E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568" y="1442720"/>
            <a:ext cx="7730631" cy="434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8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5807E-8D5B-F68E-0EC7-A7ADDD95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Impédance d’une bobine pour un signal </a:t>
            </a:r>
            <a:r>
              <a:rPr lang="fr-FR" dirty="0" err="1"/>
              <a:t>sinusoidal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3421275-1803-302D-6946-7DB7C1D1AE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3555649"/>
                <a:ext cx="10515600" cy="2341124"/>
              </a:xfrm>
            </p:spPr>
            <p:txBody>
              <a:bodyPr/>
              <a:lstStyle/>
              <a:p>
                <a:r>
                  <a:rPr lang="fr-FR" b="0" dirty="0"/>
                  <a:t>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/>
                  <a:t>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𝑑𝑖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/>
                  <a:t> =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Dans le plan complexe : Z=</a:t>
                </a:r>
                <a:r>
                  <a:rPr lang="fr-FR" dirty="0" err="1"/>
                  <a:t>jLω</a:t>
                </a:r>
                <a:r>
                  <a:rPr lang="fr-FR" dirty="0"/>
                  <a:t> et U=Z.I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3421275-1803-302D-6946-7DB7C1D1AE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3555649"/>
                <a:ext cx="10515600" cy="2341124"/>
              </a:xfrm>
              <a:blipFill>
                <a:blip r:embed="rId2"/>
                <a:stretch>
                  <a:fillRect l="-754" t="-36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lipse 3">
            <a:extLst>
              <a:ext uri="{FF2B5EF4-FFF2-40B4-BE49-F238E27FC236}">
                <a16:creationId xmlns:a16="http://schemas.microsoft.com/office/drawing/2014/main" id="{1F412928-9DF1-146A-2420-205939407EA1}"/>
              </a:ext>
            </a:extLst>
          </p:cNvPr>
          <p:cNvSpPr/>
          <p:nvPr/>
        </p:nvSpPr>
        <p:spPr>
          <a:xfrm>
            <a:off x="4927599" y="3989988"/>
            <a:ext cx="812800" cy="65971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0443704-9B37-A94D-96C4-979A90093646}"/>
              </a:ext>
            </a:extLst>
          </p:cNvPr>
          <p:cNvCxnSpPr>
            <a:cxnSpLocks/>
          </p:cNvCxnSpPr>
          <p:nvPr/>
        </p:nvCxnSpPr>
        <p:spPr>
          <a:xfrm flipH="1">
            <a:off x="5562599" y="3756308"/>
            <a:ext cx="355600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EDF3A6-15FE-627C-C69D-AD7DA2C31C6E}"/>
                  </a:ext>
                </a:extLst>
              </p:cNvPr>
              <p:cNvSpPr txBox="1"/>
              <p:nvPr/>
            </p:nvSpPr>
            <p:spPr>
              <a:xfrm>
                <a:off x="5824902" y="3431803"/>
                <a:ext cx="6730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EDF3A6-15FE-627C-C69D-AD7DA2C31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902" y="3431803"/>
                <a:ext cx="67300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texte, ligne, diagramme&#10;&#10;Le contenu généré par l’IA peut être incorrect.">
            <a:extLst>
              <a:ext uri="{FF2B5EF4-FFF2-40B4-BE49-F238E27FC236}">
                <a16:creationId xmlns:a16="http://schemas.microsoft.com/office/drawing/2014/main" id="{FD17586D-A233-D483-2275-7923D9F1C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90" y="1211580"/>
            <a:ext cx="2857500" cy="2057400"/>
          </a:xfrm>
          <a:prstGeom prst="rect">
            <a:avLst/>
          </a:prstGeom>
        </p:spPr>
      </p:pic>
      <p:pic>
        <p:nvPicPr>
          <p:cNvPr id="11" name="Image 10" descr="Une image contenant texte, capture d’écran, diagramme, noir&#10;&#10;Le contenu généré par l’IA peut être incorrect.">
            <a:extLst>
              <a:ext uri="{FF2B5EF4-FFF2-40B4-BE49-F238E27FC236}">
                <a16:creationId xmlns:a16="http://schemas.microsoft.com/office/drawing/2014/main" id="{2CB5C514-4981-0E19-3F14-62A1C5C25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29" y="4439409"/>
            <a:ext cx="2857500" cy="1190625"/>
          </a:xfrm>
          <a:prstGeom prst="rect">
            <a:avLst/>
          </a:prstGeom>
        </p:spPr>
      </p:pic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1534C38E-FFF8-F14B-4EEF-6C41563FFE4B}"/>
              </a:ext>
            </a:extLst>
          </p:cNvPr>
          <p:cNvSpPr/>
          <p:nvPr/>
        </p:nvSpPr>
        <p:spPr>
          <a:xfrm>
            <a:off x="8585199" y="5034721"/>
            <a:ext cx="294640" cy="189839"/>
          </a:xfrm>
          <a:custGeom>
            <a:avLst/>
            <a:gdLst>
              <a:gd name="connsiteX0" fmla="*/ 294640 w 294640"/>
              <a:gd name="connsiteY0" fmla="*/ 274320 h 274320"/>
              <a:gd name="connsiteX1" fmla="*/ 213360 w 294640"/>
              <a:gd name="connsiteY1" fmla="*/ 71120 h 274320"/>
              <a:gd name="connsiteX2" fmla="*/ 0 w 294640"/>
              <a:gd name="connsiteY2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" h="274320">
                <a:moveTo>
                  <a:pt x="294640" y="274320"/>
                </a:moveTo>
                <a:cubicBezTo>
                  <a:pt x="278553" y="195580"/>
                  <a:pt x="262467" y="116840"/>
                  <a:pt x="213360" y="71120"/>
                </a:cubicBezTo>
                <a:cubicBezTo>
                  <a:pt x="164253" y="25400"/>
                  <a:pt x="82126" y="12700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BC6E48-4170-5BC0-4084-0F47942EFE21}"/>
                  </a:ext>
                </a:extLst>
              </p:cNvPr>
              <p:cNvSpPr txBox="1"/>
              <p:nvPr/>
            </p:nvSpPr>
            <p:spPr>
              <a:xfrm>
                <a:off x="8859519" y="4896221"/>
                <a:ext cx="4361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BC6E48-4170-5BC0-4084-0F47942EF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9519" y="4896221"/>
                <a:ext cx="436145" cy="276999"/>
              </a:xfrm>
              <a:prstGeom prst="rect">
                <a:avLst/>
              </a:prstGeom>
              <a:blipFill>
                <a:blip r:embed="rId6"/>
                <a:stretch>
                  <a:fillRect l="-6944" t="-2174" r="-13889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B7AFFBE-235C-1613-E03D-D57505562309}"/>
              </a:ext>
            </a:extLst>
          </p:cNvPr>
          <p:cNvCxnSpPr>
            <a:cxnSpLocks/>
          </p:cNvCxnSpPr>
          <p:nvPr/>
        </p:nvCxnSpPr>
        <p:spPr>
          <a:xfrm>
            <a:off x="8524239" y="5349681"/>
            <a:ext cx="11480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97B79CC-8E04-6EC7-A81E-568E83101D0B}"/>
              </a:ext>
            </a:extLst>
          </p:cNvPr>
          <p:cNvSpPr/>
          <p:nvPr/>
        </p:nvSpPr>
        <p:spPr>
          <a:xfrm>
            <a:off x="9672319" y="4905577"/>
            <a:ext cx="1681480" cy="806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I</a:t>
            </a:r>
            <a:r>
              <a:rPr lang="fr-FR" baseline="-25000" dirty="0">
                <a:solidFill>
                  <a:schemeClr val="tx1"/>
                </a:solidFill>
              </a:rPr>
              <a:t>m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471CA8DD-8E71-2DC1-DCFC-E63FA9C313B6}"/>
              </a:ext>
            </a:extLst>
          </p:cNvPr>
          <p:cNvGrpSpPr/>
          <p:nvPr/>
        </p:nvGrpSpPr>
        <p:grpSpPr>
          <a:xfrm>
            <a:off x="949960" y="1078886"/>
            <a:ext cx="4160519" cy="1947101"/>
            <a:chOff x="838200" y="784975"/>
            <a:chExt cx="4160519" cy="1947101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78A69A8E-4282-6D02-30A8-7001F7B5DB77}"/>
                </a:ext>
              </a:extLst>
            </p:cNvPr>
            <p:cNvGrpSpPr/>
            <p:nvPr/>
          </p:nvGrpSpPr>
          <p:grpSpPr>
            <a:xfrm rot="5400000">
              <a:off x="814351" y="808824"/>
              <a:ext cx="1947101" cy="1899404"/>
              <a:chOff x="2982553" y="4121720"/>
              <a:chExt cx="1947101" cy="1899404"/>
            </a:xfrm>
          </p:grpSpPr>
          <p:pic>
            <p:nvPicPr>
              <p:cNvPr id="19" name="Image 18" descr="Une image contenant printemps, ressort hélicoïdal, nature&#10;&#10;Le contenu généré par l’IA peut être incorrect.">
                <a:extLst>
                  <a:ext uri="{FF2B5EF4-FFF2-40B4-BE49-F238E27FC236}">
                    <a16:creationId xmlns:a16="http://schemas.microsoft.com/office/drawing/2014/main" id="{4469FDA6-0C55-30B0-36C7-6C326C9D0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520584" y="3915347"/>
                <a:ext cx="1202696" cy="1615442"/>
              </a:xfrm>
              <a:prstGeom prst="rect">
                <a:avLst/>
              </a:prstGeom>
            </p:spPr>
          </p:pic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F58311C5-C212-53DC-7C59-8FC2A84C5B85}"/>
                  </a:ext>
                </a:extLst>
              </p:cNvPr>
              <p:cNvSpPr/>
              <p:nvPr/>
            </p:nvSpPr>
            <p:spPr>
              <a:xfrm rot="16200000">
                <a:off x="3206596" y="5347967"/>
                <a:ext cx="595032" cy="233280"/>
              </a:xfrm>
              <a:custGeom>
                <a:avLst/>
                <a:gdLst>
                  <a:gd name="connsiteX0" fmla="*/ 994787 w 994787"/>
                  <a:gd name="connsiteY0" fmla="*/ 22929 h 414815"/>
                  <a:gd name="connsiteX1" fmla="*/ 231112 w 994787"/>
                  <a:gd name="connsiteY1" fmla="*/ 43026 h 414815"/>
                  <a:gd name="connsiteX2" fmla="*/ 0 w 994787"/>
                  <a:gd name="connsiteY2" fmla="*/ 414815 h 41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4787" h="414815">
                    <a:moveTo>
                      <a:pt x="994787" y="22929"/>
                    </a:moveTo>
                    <a:cubicBezTo>
                      <a:pt x="695848" y="320"/>
                      <a:pt x="396910" y="-22288"/>
                      <a:pt x="231112" y="43026"/>
                    </a:cubicBezTo>
                    <a:cubicBezTo>
                      <a:pt x="65314" y="108340"/>
                      <a:pt x="32657" y="261577"/>
                      <a:pt x="0" y="414815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EDB486F4-2E66-F8A1-69F9-C6B96EB55E27}"/>
                  </a:ext>
                </a:extLst>
              </p:cNvPr>
              <p:cNvSpPr/>
              <p:nvPr/>
            </p:nvSpPr>
            <p:spPr>
              <a:xfrm rot="16200000">
                <a:off x="4453863" y="5385186"/>
                <a:ext cx="569653" cy="184222"/>
              </a:xfrm>
              <a:custGeom>
                <a:avLst/>
                <a:gdLst>
                  <a:gd name="connsiteX0" fmla="*/ 1028198 w 1046221"/>
                  <a:gd name="connsiteY0" fmla="*/ 361056 h 391560"/>
                  <a:gd name="connsiteX1" fmla="*/ 936758 w 1046221"/>
                  <a:gd name="connsiteY1" fmla="*/ 388488 h 391560"/>
                  <a:gd name="connsiteX2" fmla="*/ 196094 w 1046221"/>
                  <a:gd name="connsiteY2" fmla="*/ 297048 h 391560"/>
                  <a:gd name="connsiteX3" fmla="*/ 13214 w 1046221"/>
                  <a:gd name="connsiteY3" fmla="*/ 13584 h 391560"/>
                  <a:gd name="connsiteX4" fmla="*/ 13214 w 1046221"/>
                  <a:gd name="connsiteY4" fmla="*/ 41016 h 391560"/>
                  <a:gd name="connsiteX5" fmla="*/ 4070 w 1046221"/>
                  <a:gd name="connsiteY5" fmla="*/ 4440 h 39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6221" h="391560">
                    <a:moveTo>
                      <a:pt x="1028198" y="361056"/>
                    </a:moveTo>
                    <a:cubicBezTo>
                      <a:pt x="1051820" y="380106"/>
                      <a:pt x="1075442" y="399156"/>
                      <a:pt x="936758" y="388488"/>
                    </a:cubicBezTo>
                    <a:cubicBezTo>
                      <a:pt x="798074" y="377820"/>
                      <a:pt x="350018" y="359532"/>
                      <a:pt x="196094" y="297048"/>
                    </a:cubicBezTo>
                    <a:cubicBezTo>
                      <a:pt x="42170" y="234564"/>
                      <a:pt x="13214" y="13584"/>
                      <a:pt x="13214" y="13584"/>
                    </a:cubicBezTo>
                    <a:cubicBezTo>
                      <a:pt x="-17266" y="-29088"/>
                      <a:pt x="14738" y="42540"/>
                      <a:pt x="13214" y="41016"/>
                    </a:cubicBezTo>
                    <a:cubicBezTo>
                      <a:pt x="11690" y="39492"/>
                      <a:pt x="7880" y="21966"/>
                      <a:pt x="4070" y="4440"/>
                    </a:cubicBezTo>
                  </a:path>
                </a:pathLst>
              </a:cu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8B39C194-7DEA-4647-F2AF-252E092F4894}"/>
                  </a:ext>
                </a:extLst>
              </p:cNvPr>
              <p:cNvSpPr/>
              <p:nvPr/>
            </p:nvSpPr>
            <p:spPr>
              <a:xfrm rot="16200000">
                <a:off x="3291259" y="5612497"/>
                <a:ext cx="237181" cy="150334"/>
              </a:xfrm>
              <a:custGeom>
                <a:avLst/>
                <a:gdLst>
                  <a:gd name="connsiteX0" fmla="*/ 0 w 429768"/>
                  <a:gd name="connsiteY0" fmla="*/ 267322 h 267322"/>
                  <a:gd name="connsiteX1" fmla="*/ 173736 w 429768"/>
                  <a:gd name="connsiteY1" fmla="*/ 38722 h 267322"/>
                  <a:gd name="connsiteX2" fmla="*/ 429768 w 429768"/>
                  <a:gd name="connsiteY2" fmla="*/ 2146 h 26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768" h="267322">
                    <a:moveTo>
                      <a:pt x="0" y="267322"/>
                    </a:moveTo>
                    <a:cubicBezTo>
                      <a:pt x="51054" y="175120"/>
                      <a:pt x="102108" y="82918"/>
                      <a:pt x="173736" y="38722"/>
                    </a:cubicBezTo>
                    <a:cubicBezTo>
                      <a:pt x="245364" y="-5474"/>
                      <a:pt x="337566" y="-1664"/>
                      <a:pt x="429768" y="2146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9A532BB-6CED-C75C-B9A1-13DC6F0F97A3}"/>
                  </a:ext>
                </a:extLst>
              </p:cNvPr>
              <p:cNvSpPr txBox="1"/>
              <p:nvPr/>
            </p:nvSpPr>
            <p:spPr>
              <a:xfrm rot="16200000">
                <a:off x="3073445" y="5735782"/>
                <a:ext cx="135531" cy="2250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</a:t>
                </a:r>
              </a:p>
            </p:txBody>
          </p:sp>
          <p:pic>
            <p:nvPicPr>
              <p:cNvPr id="24" name="Image 23" descr="Une image contenant symbole, cercle, dessin humoristique, art&#10;&#10;Le contenu généré par l’IA peut être incorrect.">
                <a:extLst>
                  <a:ext uri="{FF2B5EF4-FFF2-40B4-BE49-F238E27FC236}">
                    <a16:creationId xmlns:a16="http://schemas.microsoft.com/office/drawing/2014/main" id="{393FAA26-C25C-8EFD-2C16-610B2C162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873475" y="5221957"/>
                <a:ext cx="518003" cy="1080332"/>
              </a:xfrm>
              <a:prstGeom prst="rect">
                <a:avLst/>
              </a:prstGeom>
            </p:spPr>
          </p:pic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46159150-48CC-1F7F-ECAE-93AF6F4D2A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25929" y="5001682"/>
                <a:ext cx="8753" cy="1654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25">
                <a:extLst>
                  <a:ext uri="{FF2B5EF4-FFF2-40B4-BE49-F238E27FC236}">
                    <a16:creationId xmlns:a16="http://schemas.microsoft.com/office/drawing/2014/main" id="{9DD711AD-473B-28C4-9266-7591A378E1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776" y="5001682"/>
                <a:ext cx="0" cy="2132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A3B4871-E13E-C08B-5FE8-32AB7570EE36}"/>
                  </a:ext>
                </a:extLst>
              </p:cNvPr>
              <p:cNvSpPr txBox="1"/>
              <p:nvPr/>
            </p:nvSpPr>
            <p:spPr>
              <a:xfrm rot="16200000">
                <a:off x="3027293" y="5054585"/>
                <a:ext cx="135531" cy="2250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7C91973-BDF8-9B5D-F021-A1234523E068}"/>
                  </a:ext>
                </a:extLst>
              </p:cNvPr>
              <p:cNvSpPr txBox="1"/>
              <p:nvPr/>
            </p:nvSpPr>
            <p:spPr>
              <a:xfrm rot="16200000">
                <a:off x="4492372" y="4986819"/>
                <a:ext cx="135531" cy="2250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</a:t>
                </a:r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BD09D80A-0C97-8347-F2CE-537203575388}"/>
                  </a:ext>
                </a:extLst>
              </p:cNvPr>
              <p:cNvSpPr/>
              <p:nvPr/>
            </p:nvSpPr>
            <p:spPr>
              <a:xfrm rot="20476819" flipH="1" flipV="1">
                <a:off x="4656931" y="5624567"/>
                <a:ext cx="241689" cy="147530"/>
              </a:xfrm>
              <a:custGeom>
                <a:avLst/>
                <a:gdLst>
                  <a:gd name="connsiteX0" fmla="*/ 0 w 429768"/>
                  <a:gd name="connsiteY0" fmla="*/ 267322 h 267322"/>
                  <a:gd name="connsiteX1" fmla="*/ 173736 w 429768"/>
                  <a:gd name="connsiteY1" fmla="*/ 38722 h 267322"/>
                  <a:gd name="connsiteX2" fmla="*/ 429768 w 429768"/>
                  <a:gd name="connsiteY2" fmla="*/ 2146 h 26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9768" h="267322">
                    <a:moveTo>
                      <a:pt x="0" y="267322"/>
                    </a:moveTo>
                    <a:cubicBezTo>
                      <a:pt x="51054" y="175120"/>
                      <a:pt x="102108" y="82918"/>
                      <a:pt x="173736" y="38722"/>
                    </a:cubicBezTo>
                    <a:cubicBezTo>
                      <a:pt x="245364" y="-5474"/>
                      <a:pt x="337566" y="-1664"/>
                      <a:pt x="429768" y="2146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892A671-F26D-980A-8977-F8F1945D69F0}"/>
                  </a:ext>
                </a:extLst>
              </p:cNvPr>
              <p:cNvSpPr txBox="1"/>
              <p:nvPr/>
            </p:nvSpPr>
            <p:spPr>
              <a:xfrm rot="16200000">
                <a:off x="4749383" y="5693750"/>
                <a:ext cx="135531" cy="2250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i</a:t>
                </a: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7A03EA71-2D98-710A-8A6A-7E112F562207}"/>
                  </a:ext>
                </a:extLst>
              </p:cNvPr>
              <p:cNvSpPr/>
              <p:nvPr/>
            </p:nvSpPr>
            <p:spPr>
              <a:xfrm>
                <a:off x="3462157" y="4486594"/>
                <a:ext cx="45719" cy="34730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1DA53E6B-5CC0-6E47-B946-CB45D4185675}"/>
                  </a:ext>
                </a:extLst>
              </p:cNvPr>
              <p:cNvSpPr/>
              <p:nvPr/>
            </p:nvSpPr>
            <p:spPr>
              <a:xfrm>
                <a:off x="3566159" y="449732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501445D5-B250-906A-113F-DD6413FC2B01}"/>
                  </a:ext>
                </a:extLst>
              </p:cNvPr>
              <p:cNvSpPr/>
              <p:nvPr/>
            </p:nvSpPr>
            <p:spPr>
              <a:xfrm>
                <a:off x="3637966" y="449732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CCABC42E-439C-071F-4C7E-0AACAD9A227D}"/>
                  </a:ext>
                </a:extLst>
              </p:cNvPr>
              <p:cNvSpPr/>
              <p:nvPr/>
            </p:nvSpPr>
            <p:spPr>
              <a:xfrm>
                <a:off x="3708820" y="449732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0908DB04-9763-F53A-9542-C69B1EF15C34}"/>
                  </a:ext>
                </a:extLst>
              </p:cNvPr>
              <p:cNvSpPr/>
              <p:nvPr/>
            </p:nvSpPr>
            <p:spPr>
              <a:xfrm>
                <a:off x="3775709" y="448970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05D3320A-ED93-37AC-9120-07351F703EBE}"/>
                  </a:ext>
                </a:extLst>
              </p:cNvPr>
              <p:cNvSpPr/>
              <p:nvPr/>
            </p:nvSpPr>
            <p:spPr>
              <a:xfrm>
                <a:off x="3847516" y="448970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C5E04277-2E6B-AD25-C5E8-6FFFC207C4A8}"/>
                  </a:ext>
                </a:extLst>
              </p:cNvPr>
              <p:cNvSpPr/>
              <p:nvPr/>
            </p:nvSpPr>
            <p:spPr>
              <a:xfrm>
                <a:off x="3918370" y="448970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2F723B0-1030-8A8E-3C78-0AF09BF113D2}"/>
                  </a:ext>
                </a:extLst>
              </p:cNvPr>
              <p:cNvSpPr/>
              <p:nvPr/>
            </p:nvSpPr>
            <p:spPr>
              <a:xfrm>
                <a:off x="3975151" y="449732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4252FAE-426E-6E42-FDE3-22F6CCEF0FBE}"/>
                  </a:ext>
                </a:extLst>
              </p:cNvPr>
              <p:cNvSpPr/>
              <p:nvPr/>
            </p:nvSpPr>
            <p:spPr>
              <a:xfrm>
                <a:off x="4046958" y="449732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B98AB026-C48C-7252-8468-D8897CA20C09}"/>
                  </a:ext>
                </a:extLst>
              </p:cNvPr>
              <p:cNvSpPr/>
              <p:nvPr/>
            </p:nvSpPr>
            <p:spPr>
              <a:xfrm>
                <a:off x="4117812" y="449732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C5BFCED6-9359-A2EC-DBA6-71E41F9FB025}"/>
                  </a:ext>
                </a:extLst>
              </p:cNvPr>
              <p:cNvSpPr/>
              <p:nvPr/>
            </p:nvSpPr>
            <p:spPr>
              <a:xfrm>
                <a:off x="4184701" y="448970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98715DB6-FBBC-A160-3E3C-C3D036E8F4CD}"/>
                  </a:ext>
                </a:extLst>
              </p:cNvPr>
              <p:cNvSpPr/>
              <p:nvPr/>
            </p:nvSpPr>
            <p:spPr>
              <a:xfrm>
                <a:off x="4256508" y="448970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4A657861-E38E-BA2B-AAB0-37D6E0126251}"/>
                  </a:ext>
                </a:extLst>
              </p:cNvPr>
              <p:cNvSpPr/>
              <p:nvPr/>
            </p:nvSpPr>
            <p:spPr>
              <a:xfrm>
                <a:off x="4327362" y="4489704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E749059B-C35F-F6CA-BC9B-427BA43323C3}"/>
                  </a:ext>
                </a:extLst>
              </p:cNvPr>
              <p:cNvSpPr/>
              <p:nvPr/>
            </p:nvSpPr>
            <p:spPr>
              <a:xfrm>
                <a:off x="4398216" y="450088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F85CDE36-1567-CD0E-C616-BBE96BB52A04}"/>
                  </a:ext>
                </a:extLst>
              </p:cNvPr>
              <p:cNvSpPr/>
              <p:nvPr/>
            </p:nvSpPr>
            <p:spPr>
              <a:xfrm>
                <a:off x="4470023" y="450088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F0F623B4-DE23-BF72-19F3-091DB8CA50BA}"/>
                  </a:ext>
                </a:extLst>
              </p:cNvPr>
              <p:cNvSpPr/>
              <p:nvPr/>
            </p:nvSpPr>
            <p:spPr>
              <a:xfrm>
                <a:off x="4540877" y="450088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A2DDB3CE-FF25-BA91-74DF-7733BED35AA5}"/>
                  </a:ext>
                </a:extLst>
              </p:cNvPr>
              <p:cNvSpPr/>
              <p:nvPr/>
            </p:nvSpPr>
            <p:spPr>
              <a:xfrm>
                <a:off x="4607766" y="449326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8021E4E4-97B5-E99C-242A-16DC6BD73331}"/>
                  </a:ext>
                </a:extLst>
              </p:cNvPr>
              <p:cNvSpPr/>
              <p:nvPr/>
            </p:nvSpPr>
            <p:spPr>
              <a:xfrm>
                <a:off x="4679573" y="449326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42060110-0882-77FC-78CC-C4B4C5EF746C}"/>
                  </a:ext>
                </a:extLst>
              </p:cNvPr>
              <p:cNvSpPr/>
              <p:nvPr/>
            </p:nvSpPr>
            <p:spPr>
              <a:xfrm>
                <a:off x="4750427" y="449326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D4DA98ED-5FE6-BAE2-9647-1A91A54796A0}"/>
                  </a:ext>
                </a:extLst>
              </p:cNvPr>
              <p:cNvSpPr/>
              <p:nvPr/>
            </p:nvSpPr>
            <p:spPr>
              <a:xfrm>
                <a:off x="4807208" y="4500885"/>
                <a:ext cx="1905" cy="320040"/>
              </a:xfrm>
              <a:custGeom>
                <a:avLst/>
                <a:gdLst>
                  <a:gd name="connsiteX0" fmla="*/ 0 w 1905"/>
                  <a:gd name="connsiteY0" fmla="*/ 0 h 320040"/>
                  <a:gd name="connsiteX1" fmla="*/ 1905 w 1905"/>
                  <a:gd name="connsiteY1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5" h="320040">
                    <a:moveTo>
                      <a:pt x="0" y="0"/>
                    </a:moveTo>
                    <a:lnTo>
                      <a:pt x="1905" y="32004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87A2CCE4-4752-CE7B-5DAC-8AAF7FF20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7604" y="1264580"/>
              <a:ext cx="0" cy="12765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1C65ACEE-5839-D07F-7057-230BAD8E3733}"/>
                </a:ext>
              </a:extLst>
            </p:cNvPr>
            <p:cNvSpPr txBox="1"/>
            <p:nvPr/>
          </p:nvSpPr>
          <p:spPr>
            <a:xfrm>
              <a:off x="2741164" y="1650891"/>
              <a:ext cx="22575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u(t)=</a:t>
              </a:r>
              <a:r>
                <a:rPr lang="fr-FR" sz="2400" dirty="0" err="1"/>
                <a:t>L.di</a:t>
              </a:r>
              <a:r>
                <a:rPr lang="fr-FR" sz="2400" dirty="0"/>
                <a:t>/</a:t>
              </a:r>
              <a:r>
                <a:rPr lang="fr-FR" sz="2400" dirty="0" err="1"/>
                <a:t>dt</a:t>
              </a:r>
              <a:endParaRPr lang="fr-FR" sz="2400" dirty="0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735B5156-FABF-594B-5BFE-A6E2DB989C66}"/>
              </a:ext>
            </a:extLst>
          </p:cNvPr>
          <p:cNvSpPr/>
          <p:nvPr/>
        </p:nvSpPr>
        <p:spPr>
          <a:xfrm>
            <a:off x="4043680" y="5034721"/>
            <a:ext cx="1950720" cy="451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19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5E1C1-10C4-8422-AB20-A58CC8F9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le condensateur ?</a:t>
            </a:r>
          </a:p>
        </p:txBody>
      </p:sp>
      <p:pic>
        <p:nvPicPr>
          <p:cNvPr id="4" name="Les condensateurs expliques Les bases comment fonctionnent les c">
            <a:hlinkClick r:id="" action="ppaction://media"/>
            <a:extLst>
              <a:ext uri="{FF2B5EF4-FFF2-40B4-BE49-F238E27FC236}">
                <a16:creationId xmlns:a16="http://schemas.microsoft.com/office/drawing/2014/main" id="{917E1006-3BE3-DBA5-A5CD-1A9E31804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067" y="3597275"/>
            <a:ext cx="5147733" cy="2895600"/>
          </a:xfrm>
          <a:prstGeom prst="rect">
            <a:avLst/>
          </a:prstGeom>
        </p:spPr>
      </p:pic>
      <p:pic>
        <p:nvPicPr>
          <p:cNvPr id="6" name="Image 5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B0F36B6-214B-F908-3C4B-D495BF9AB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" y="1519361"/>
            <a:ext cx="1908998" cy="1275426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F7DED4A-4FCC-1F6D-AB9D-AEA994E556A2}"/>
              </a:ext>
            </a:extLst>
          </p:cNvPr>
          <p:cNvCxnSpPr>
            <a:cxnSpLocks/>
          </p:cNvCxnSpPr>
          <p:nvPr/>
        </p:nvCxnSpPr>
        <p:spPr>
          <a:xfrm flipV="1">
            <a:off x="1042926" y="1423562"/>
            <a:ext cx="853013" cy="51816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998EBB9-D999-B8D0-5808-B46824BC7E28}"/>
              </a:ext>
            </a:extLst>
          </p:cNvPr>
          <p:cNvCxnSpPr>
            <a:cxnSpLocks/>
            <a:endCxn id="26" idx="6"/>
          </p:cNvCxnSpPr>
          <p:nvPr/>
        </p:nvCxnSpPr>
        <p:spPr>
          <a:xfrm flipH="1" flipV="1">
            <a:off x="2657389" y="1720169"/>
            <a:ext cx="439509" cy="14699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ABC620D-B363-80F5-6EEE-9B6D8E1456CE}"/>
              </a:ext>
            </a:extLst>
          </p:cNvPr>
          <p:cNvCxnSpPr>
            <a:cxnSpLocks/>
          </p:cNvCxnSpPr>
          <p:nvPr/>
        </p:nvCxnSpPr>
        <p:spPr>
          <a:xfrm flipV="1">
            <a:off x="2350949" y="1867159"/>
            <a:ext cx="745949" cy="523385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E68B99F-7740-A534-EC1E-EDC67D9C5318}"/>
              </a:ext>
            </a:extLst>
          </p:cNvPr>
          <p:cNvCxnSpPr>
            <a:cxnSpLocks/>
          </p:cNvCxnSpPr>
          <p:nvPr/>
        </p:nvCxnSpPr>
        <p:spPr>
          <a:xfrm flipH="1" flipV="1">
            <a:off x="1895939" y="1423562"/>
            <a:ext cx="434302" cy="14875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0ED9143C-764C-F2D0-D477-124EB5BA233F}"/>
              </a:ext>
            </a:extLst>
          </p:cNvPr>
          <p:cNvSpPr/>
          <p:nvPr/>
        </p:nvSpPr>
        <p:spPr>
          <a:xfrm rot="874969">
            <a:off x="2316787" y="1524677"/>
            <a:ext cx="346178" cy="30382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38F56FA-768E-7E40-B64F-5B0AE0E2FCD6}"/>
              </a:ext>
            </a:extLst>
          </p:cNvPr>
          <p:cNvSpPr txBox="1"/>
          <p:nvPr/>
        </p:nvSpPr>
        <p:spPr>
          <a:xfrm rot="1407435">
            <a:off x="2324493" y="1529358"/>
            <a:ext cx="357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AC</a:t>
            </a:r>
            <a:endParaRPr lang="fr-FR" sz="12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6373814-8106-393F-FE00-4F2304A65AC8}"/>
              </a:ext>
            </a:extLst>
          </p:cNvPr>
          <p:cNvSpPr txBox="1"/>
          <p:nvPr/>
        </p:nvSpPr>
        <p:spPr>
          <a:xfrm>
            <a:off x="1990744" y="185144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8D3C8E8-A1CD-0B27-0E26-4A896825CC48}"/>
              </a:ext>
            </a:extLst>
          </p:cNvPr>
          <p:cNvCxnSpPr>
            <a:cxnSpLocks/>
          </p:cNvCxnSpPr>
          <p:nvPr/>
        </p:nvCxnSpPr>
        <p:spPr>
          <a:xfrm>
            <a:off x="2774026" y="1720140"/>
            <a:ext cx="177898" cy="69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4E05874-39AC-CCF7-F761-7D16BC86E699}"/>
              </a:ext>
            </a:extLst>
          </p:cNvPr>
          <p:cNvCxnSpPr/>
          <p:nvPr/>
        </p:nvCxnSpPr>
        <p:spPr>
          <a:xfrm>
            <a:off x="1042926" y="2458826"/>
            <a:ext cx="763014" cy="276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E43BB805-87C2-1E66-417D-B6C407A9D512}"/>
              </a:ext>
            </a:extLst>
          </p:cNvPr>
          <p:cNvSpPr txBox="1"/>
          <p:nvPr/>
        </p:nvSpPr>
        <p:spPr>
          <a:xfrm>
            <a:off x="1073879" y="2550914"/>
            <a:ext cx="632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u(t)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CED4735-4AF0-1672-169A-E2CCCA1730DC}"/>
                  </a:ext>
                </a:extLst>
              </p:cNvPr>
              <p:cNvSpPr txBox="1"/>
              <p:nvPr/>
            </p:nvSpPr>
            <p:spPr>
              <a:xfrm>
                <a:off x="685800" y="3037065"/>
                <a:ext cx="6096000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/>
                  <a:t>i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𝑑𝑢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/>
                  <a:t> = C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CED4735-4AF0-1672-169A-E2CCCA173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037065"/>
                <a:ext cx="6096000" cy="783869"/>
              </a:xfrm>
              <a:prstGeom prst="rect">
                <a:avLst/>
              </a:prstGeom>
              <a:blipFill>
                <a:blip r:embed="rId6"/>
                <a:stretch>
                  <a:fillRect l="-900" t="-3876" b="-31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0E5CCA4-5B14-364A-E21A-8319BE7E820F}"/>
                  </a:ext>
                </a:extLst>
              </p:cNvPr>
              <p:cNvSpPr txBox="1"/>
              <p:nvPr/>
            </p:nvSpPr>
            <p:spPr>
              <a:xfrm>
                <a:off x="3183254" y="1297992"/>
                <a:ext cx="89370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𝑑𝑢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E0E5CCA4-5B14-364A-E21A-8319BE7E8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254" y="1297992"/>
                <a:ext cx="893706" cy="525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 descr="Une image contenant texte, symbole, ligne&#10;&#10;Le contenu généré par l’IA peut être incorrect.">
            <a:extLst>
              <a:ext uri="{FF2B5EF4-FFF2-40B4-BE49-F238E27FC236}">
                <a16:creationId xmlns:a16="http://schemas.microsoft.com/office/drawing/2014/main" id="{54D9A1A8-DD99-7E47-6854-1E14B0BBB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98434"/>
            <a:ext cx="3810000" cy="2486025"/>
          </a:xfrm>
          <a:prstGeom prst="rect">
            <a:avLst/>
          </a:prstGeom>
        </p:spPr>
      </p:pic>
      <p:pic>
        <p:nvPicPr>
          <p:cNvPr id="53" name="Image 52" descr="Une image contenant texte, capture d’écran, diagramme, noir&#10;&#10;Le contenu généré par l’IA peut être incorrect.">
            <a:extLst>
              <a:ext uri="{FF2B5EF4-FFF2-40B4-BE49-F238E27FC236}">
                <a16:creationId xmlns:a16="http://schemas.microsoft.com/office/drawing/2014/main" id="{1AA0F1E2-126E-4613-8226-1049BDD7A1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26" y="4302802"/>
            <a:ext cx="2857500" cy="1066800"/>
          </a:xfrm>
          <a:prstGeom prst="rect">
            <a:avLst/>
          </a:prstGeom>
        </p:spPr>
      </p:pic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CA3CF5D-0A2C-A535-AE75-5100E68460D3}"/>
              </a:ext>
            </a:extLst>
          </p:cNvPr>
          <p:cNvCxnSpPr>
            <a:cxnSpLocks/>
          </p:cNvCxnSpPr>
          <p:nvPr/>
        </p:nvCxnSpPr>
        <p:spPr>
          <a:xfrm>
            <a:off x="1382946" y="4390618"/>
            <a:ext cx="11480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7AA18094-8AA1-24C5-667E-4F68DB7B2B92}"/>
              </a:ext>
            </a:extLst>
          </p:cNvPr>
          <p:cNvSpPr/>
          <p:nvPr/>
        </p:nvSpPr>
        <p:spPr>
          <a:xfrm>
            <a:off x="2531026" y="3946514"/>
            <a:ext cx="1681480" cy="806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I</a:t>
            </a:r>
            <a:r>
              <a:rPr lang="fr-FR" baseline="-25000" dirty="0">
                <a:solidFill>
                  <a:schemeClr val="tx1"/>
                </a:solidFill>
              </a:rPr>
              <a:t>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6" name="Forme libre : forme 55">
            <a:extLst>
              <a:ext uri="{FF2B5EF4-FFF2-40B4-BE49-F238E27FC236}">
                <a16:creationId xmlns:a16="http://schemas.microsoft.com/office/drawing/2014/main" id="{4924A1F8-66F1-C92B-0494-076FFF8D926B}"/>
              </a:ext>
            </a:extLst>
          </p:cNvPr>
          <p:cNvSpPr/>
          <p:nvPr/>
        </p:nvSpPr>
        <p:spPr>
          <a:xfrm rot="20141048" flipV="1">
            <a:off x="1292985" y="4477109"/>
            <a:ext cx="294640" cy="189839"/>
          </a:xfrm>
          <a:custGeom>
            <a:avLst/>
            <a:gdLst>
              <a:gd name="connsiteX0" fmla="*/ 294640 w 294640"/>
              <a:gd name="connsiteY0" fmla="*/ 274320 h 274320"/>
              <a:gd name="connsiteX1" fmla="*/ 213360 w 294640"/>
              <a:gd name="connsiteY1" fmla="*/ 71120 h 274320"/>
              <a:gd name="connsiteX2" fmla="*/ 0 w 294640"/>
              <a:gd name="connsiteY2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" h="274320">
                <a:moveTo>
                  <a:pt x="294640" y="274320"/>
                </a:moveTo>
                <a:cubicBezTo>
                  <a:pt x="278553" y="195580"/>
                  <a:pt x="262467" y="116840"/>
                  <a:pt x="213360" y="71120"/>
                </a:cubicBezTo>
                <a:cubicBezTo>
                  <a:pt x="164253" y="25400"/>
                  <a:pt x="82126" y="12700"/>
                  <a:pt x="0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577F16F-E79A-02C9-BED2-F887BFD0A852}"/>
                  </a:ext>
                </a:extLst>
              </p:cNvPr>
              <p:cNvSpPr txBox="1"/>
              <p:nvPr/>
            </p:nvSpPr>
            <p:spPr>
              <a:xfrm>
                <a:off x="1554599" y="4442191"/>
                <a:ext cx="4361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577F16F-E79A-02C9-BED2-F887BFD0A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599" y="4442191"/>
                <a:ext cx="436145" cy="276999"/>
              </a:xfrm>
              <a:prstGeom prst="rect">
                <a:avLst/>
              </a:prstGeom>
              <a:blipFill>
                <a:blip r:embed="rId10"/>
                <a:stretch>
                  <a:fillRect l="-6944" t="-4444" r="-13889" b="-3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ZoneTexte 58">
            <a:extLst>
              <a:ext uri="{FF2B5EF4-FFF2-40B4-BE49-F238E27FC236}">
                <a16:creationId xmlns:a16="http://schemas.microsoft.com/office/drawing/2014/main" id="{A7B79F03-692E-DE42-92FC-487BDFCACF0D}"/>
              </a:ext>
            </a:extLst>
          </p:cNvPr>
          <p:cNvSpPr txBox="1"/>
          <p:nvPr/>
        </p:nvSpPr>
        <p:spPr>
          <a:xfrm>
            <a:off x="398899" y="596466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Dans le plan complexe : Z=1/</a:t>
            </a:r>
            <a:r>
              <a:rPr lang="fr-FR" dirty="0" err="1"/>
              <a:t>jCω</a:t>
            </a:r>
            <a:r>
              <a:rPr lang="fr-FR" dirty="0"/>
              <a:t> et U=Z.I</a:t>
            </a:r>
          </a:p>
        </p:txBody>
      </p:sp>
    </p:spTree>
    <p:extLst>
      <p:ext uri="{BB962C8B-B14F-4D97-AF65-F5344CB8AC3E}">
        <p14:creationId xmlns:p14="http://schemas.microsoft.com/office/powerpoint/2010/main" val="2029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50A81-E1AA-3AF5-25F0-20E875362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Triphasé </a:t>
            </a:r>
          </a:p>
        </p:txBody>
      </p:sp>
      <p:pic>
        <p:nvPicPr>
          <p:cNvPr id="4" name="Comment fonctionne lalimentation triphasee pourquoi 3 phases - Y-09">
            <a:hlinkClick r:id="" action="ppaction://media"/>
            <a:extLst>
              <a:ext uri="{FF2B5EF4-FFF2-40B4-BE49-F238E27FC236}">
                <a16:creationId xmlns:a16="http://schemas.microsoft.com/office/drawing/2014/main" id="{F99239AC-20F9-34D5-9DC7-C1EBC0D8BE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335" y="1334937"/>
            <a:ext cx="9466053" cy="53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14B6B-FFA5-0D41-9060-36804F69A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Questions circuit en monophasé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5963C8-EF18-C050-ADB3-2ACCB7FDF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 la fréquence augmente, est-ce que l’impédance de la bobine augmente ?</a:t>
            </a:r>
          </a:p>
          <a:p>
            <a:r>
              <a:rPr lang="fr-FR" dirty="0"/>
              <a:t>Si la fréquence augmente, est-ce que l’impédance du condensateur augmente ?</a:t>
            </a:r>
          </a:p>
          <a:p>
            <a:r>
              <a:rPr lang="fr-FR" dirty="0"/>
              <a:t>Dans un bobine le courant est en retard sur la tension. Vrai ou faux ?</a:t>
            </a:r>
          </a:p>
          <a:p>
            <a:r>
              <a:rPr lang="fr-FR" dirty="0"/>
              <a:t>Dans un condensateur le courant est en avance sur la tension. Vrai ou faux?</a:t>
            </a:r>
          </a:p>
          <a:p>
            <a:r>
              <a:rPr lang="fr-FR" dirty="0"/>
              <a:t>Dans un circuit RL la tension </a:t>
            </a:r>
            <a:r>
              <a:rPr lang="fr-FR" dirty="0" err="1"/>
              <a:t>U</a:t>
            </a:r>
            <a:r>
              <a:rPr lang="fr-FR" baseline="-25000" dirty="0" err="1"/>
              <a:t>tot</a:t>
            </a:r>
            <a:r>
              <a:rPr lang="fr-FR" dirty="0"/>
              <a:t> = U</a:t>
            </a:r>
            <a:r>
              <a:rPr lang="fr-FR" baseline="-25000" dirty="0"/>
              <a:t>R</a:t>
            </a:r>
            <a:r>
              <a:rPr lang="fr-FR" dirty="0"/>
              <a:t> + U</a:t>
            </a:r>
            <a:r>
              <a:rPr lang="fr-FR" baseline="-25000" dirty="0"/>
              <a:t>L  </a:t>
            </a:r>
            <a:r>
              <a:rPr lang="fr-FR" dirty="0"/>
              <a:t> Vrai ou faux?</a:t>
            </a:r>
          </a:p>
          <a:p>
            <a:r>
              <a:rPr lang="fr-FR" dirty="0"/>
              <a:t>Dans une bobine parfaite, l’impédance Z= </a:t>
            </a:r>
            <a:r>
              <a:rPr lang="fr-FR" dirty="0" err="1"/>
              <a:t>jL</a:t>
            </a:r>
            <a:r>
              <a:rPr lang="el-GR" dirty="0"/>
              <a:t>ω</a:t>
            </a:r>
            <a:r>
              <a:rPr lang="fr-FR" dirty="0"/>
              <a:t>  Vrai ou faux?</a:t>
            </a:r>
          </a:p>
          <a:p>
            <a:r>
              <a:rPr lang="fr-FR" dirty="0"/>
              <a:t>Dans un condensateur parfait, l’impédance Z= </a:t>
            </a:r>
            <a:r>
              <a:rPr lang="fr-FR" dirty="0" err="1"/>
              <a:t>jC</a:t>
            </a:r>
            <a:r>
              <a:rPr lang="el-GR" dirty="0"/>
              <a:t>ω</a:t>
            </a:r>
            <a:r>
              <a:rPr lang="fr-FR" dirty="0"/>
              <a:t>  Vrai ou faux?</a:t>
            </a:r>
          </a:p>
          <a:p>
            <a:endParaRPr lang="fr-FR" dirty="0"/>
          </a:p>
          <a:p>
            <a:endParaRPr lang="fr-FR" dirty="0"/>
          </a:p>
          <a:p>
            <a:endParaRPr lang="fr-FR" baseline="-25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401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7854E-12C0-03FF-829C-9A71DB5D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Questions circuit en triphasé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DF8A3C-F688-DB6E-EE97-1FC67197D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 charges RL en couplage étoile et 3 condensateurs en couplage triangle.</a:t>
            </a:r>
          </a:p>
          <a:p>
            <a:r>
              <a:rPr lang="fr-FR" dirty="0"/>
              <a:t>On peut relier le N fictif au neutre. Vrai ou faux ?</a:t>
            </a:r>
          </a:p>
          <a:p>
            <a:r>
              <a:rPr lang="fr-FR" dirty="0"/>
              <a:t>La somme des courants Ia1 + Ia2 + Ia3 = 0 (idem pour ib1,ib2,ib3). Vrai ou faux ?</a:t>
            </a:r>
          </a:p>
          <a:p>
            <a:r>
              <a:rPr lang="fr-FR" dirty="0"/>
              <a:t>410V est la tension vue aux bornes de chaque condensateur. Vrai ou faux ?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29A7F3-16BE-1011-2BDA-ABF255F16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8" y="3429000"/>
            <a:ext cx="7955969" cy="326164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380C4D9-44AD-8BD5-FDCC-AAB461A52DD6}"/>
              </a:ext>
            </a:extLst>
          </p:cNvPr>
          <p:cNvCxnSpPr/>
          <p:nvPr/>
        </p:nvCxnSpPr>
        <p:spPr>
          <a:xfrm>
            <a:off x="7495614" y="4580325"/>
            <a:ext cx="0" cy="204395"/>
          </a:xfrm>
          <a:prstGeom prst="straightConnector1">
            <a:avLst/>
          </a:prstGeom>
          <a:ln w="2540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E2933CB-7386-FE6F-58D3-CB175A63B2B7}"/>
              </a:ext>
            </a:extLst>
          </p:cNvPr>
          <p:cNvCxnSpPr/>
          <p:nvPr/>
        </p:nvCxnSpPr>
        <p:spPr>
          <a:xfrm>
            <a:off x="7941384" y="4580325"/>
            <a:ext cx="0" cy="204395"/>
          </a:xfrm>
          <a:prstGeom prst="straightConnector1">
            <a:avLst/>
          </a:prstGeom>
          <a:ln w="2540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0FDD035-0FBB-D383-537E-06D736F558DB}"/>
              </a:ext>
            </a:extLst>
          </p:cNvPr>
          <p:cNvCxnSpPr/>
          <p:nvPr/>
        </p:nvCxnSpPr>
        <p:spPr>
          <a:xfrm>
            <a:off x="8402394" y="4580325"/>
            <a:ext cx="0" cy="204395"/>
          </a:xfrm>
          <a:prstGeom prst="straightConnector1">
            <a:avLst/>
          </a:prstGeom>
          <a:ln w="2540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45EA8C0-989C-A5F0-600D-9C0956B560D2}"/>
              </a:ext>
            </a:extLst>
          </p:cNvPr>
          <p:cNvSpPr txBox="1"/>
          <p:nvPr/>
        </p:nvSpPr>
        <p:spPr>
          <a:xfrm>
            <a:off x="7018878" y="449785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472C4"/>
                </a:solidFill>
              </a:rPr>
              <a:t>Ia1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E7F4F8-0A9A-292A-6850-A633AD630721}"/>
              </a:ext>
            </a:extLst>
          </p:cNvPr>
          <p:cNvSpPr txBox="1"/>
          <p:nvPr/>
        </p:nvSpPr>
        <p:spPr>
          <a:xfrm>
            <a:off x="7530602" y="449785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472C4"/>
                </a:solidFill>
              </a:rPr>
              <a:t>Ia2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FC5D99-E4EA-AB7A-7026-A9E0A8A74B4F}"/>
              </a:ext>
            </a:extLst>
          </p:cNvPr>
          <p:cNvSpPr txBox="1"/>
          <p:nvPr/>
        </p:nvSpPr>
        <p:spPr>
          <a:xfrm>
            <a:off x="7965614" y="449785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472C4"/>
                </a:solidFill>
              </a:rPr>
              <a:t>Ia3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F5073E-5B36-F888-DFC6-58CF2DFE7437}"/>
              </a:ext>
            </a:extLst>
          </p:cNvPr>
          <p:cNvSpPr txBox="1"/>
          <p:nvPr/>
        </p:nvSpPr>
        <p:spPr>
          <a:xfrm>
            <a:off x="8564879" y="449785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Ib1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5F8F76-49F8-F223-BBAC-10FAF6829B1C}"/>
              </a:ext>
            </a:extLst>
          </p:cNvPr>
          <p:cNvSpPr txBox="1"/>
          <p:nvPr/>
        </p:nvSpPr>
        <p:spPr>
          <a:xfrm>
            <a:off x="9234192" y="450560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Ib2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059A7D-A6DC-B3C1-8BFE-8A62FFC18751}"/>
              </a:ext>
            </a:extLst>
          </p:cNvPr>
          <p:cNvSpPr txBox="1"/>
          <p:nvPr/>
        </p:nvSpPr>
        <p:spPr>
          <a:xfrm>
            <a:off x="9798469" y="450560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Ib3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2ABFEB8-B224-4255-E1D9-FC3AD01BC0F7}"/>
              </a:ext>
            </a:extLst>
          </p:cNvPr>
          <p:cNvCxnSpPr/>
          <p:nvPr/>
        </p:nvCxnSpPr>
        <p:spPr>
          <a:xfrm>
            <a:off x="8641662" y="4619993"/>
            <a:ext cx="0" cy="204395"/>
          </a:xfrm>
          <a:prstGeom prst="straightConnector1">
            <a:avLst/>
          </a:prstGeom>
          <a:ln w="25400">
            <a:solidFill>
              <a:srgbClr val="7030A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6062CD7-7ECC-F0A8-D240-643107F84F85}"/>
              </a:ext>
            </a:extLst>
          </p:cNvPr>
          <p:cNvCxnSpPr/>
          <p:nvPr/>
        </p:nvCxnSpPr>
        <p:spPr>
          <a:xfrm>
            <a:off x="9245166" y="4580325"/>
            <a:ext cx="0" cy="204395"/>
          </a:xfrm>
          <a:prstGeom prst="straightConnector1">
            <a:avLst/>
          </a:prstGeom>
          <a:ln w="25400">
            <a:solidFill>
              <a:srgbClr val="7030A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EF11E79-4F99-FB57-550F-BC646058B038}"/>
              </a:ext>
            </a:extLst>
          </p:cNvPr>
          <p:cNvCxnSpPr/>
          <p:nvPr/>
        </p:nvCxnSpPr>
        <p:spPr>
          <a:xfrm>
            <a:off x="9842574" y="4630616"/>
            <a:ext cx="0" cy="204395"/>
          </a:xfrm>
          <a:prstGeom prst="straightConnector1">
            <a:avLst/>
          </a:prstGeom>
          <a:ln w="25400">
            <a:solidFill>
              <a:srgbClr val="7030A0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F56E62D-C589-F0BE-40F6-E59EEBBAB07A}"/>
              </a:ext>
            </a:extLst>
          </p:cNvPr>
          <p:cNvSpPr txBox="1"/>
          <p:nvPr/>
        </p:nvSpPr>
        <p:spPr>
          <a:xfrm>
            <a:off x="7537266" y="547208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 fictif</a:t>
            </a:r>
          </a:p>
        </p:txBody>
      </p:sp>
    </p:spTree>
    <p:extLst>
      <p:ext uri="{BB962C8B-B14F-4D97-AF65-F5344CB8AC3E}">
        <p14:creationId xmlns:p14="http://schemas.microsoft.com/office/powerpoint/2010/main" val="13174846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E30912688A4449BB17F71E62A28C5" ma:contentTypeVersion="14" ma:contentTypeDescription="Crée un document." ma:contentTypeScope="" ma:versionID="139bc33309a602ca29231c7905c83488">
  <xsd:schema xmlns:xsd="http://www.w3.org/2001/XMLSchema" xmlns:xs="http://www.w3.org/2001/XMLSchema" xmlns:p="http://schemas.microsoft.com/office/2006/metadata/properties" xmlns:ns3="d01359fd-35e0-471f-9548-9209917b04df" xmlns:ns4="25371633-b830-4225-9933-bb32be53bee9" targetNamespace="http://schemas.microsoft.com/office/2006/metadata/properties" ma:root="true" ma:fieldsID="20f9c7f7dda695549b05ca162217a3e2" ns3:_="" ns4:_="">
    <xsd:import namespace="d01359fd-35e0-471f-9548-9209917b04df"/>
    <xsd:import namespace="25371633-b830-4225-9933-bb32be53be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359fd-35e0-471f-9548-9209917b04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71633-b830-4225-9933-bb32be53bee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C011FD-9455-495E-9BDD-0E038131E6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1359fd-35e0-471f-9548-9209917b04df"/>
    <ds:schemaRef ds:uri="25371633-b830-4225-9933-bb32be53b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673E2D-C08C-4BD8-8F58-E04D49E426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1E2A4B-BDAA-4684-96EB-02E80EF458F5}">
  <ds:schemaRefs>
    <ds:schemaRef ds:uri="d01359fd-35e0-471f-9548-9209917b04df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5371633-b830-4225-9933-bb32be53be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36826</TotalTime>
  <Words>303</Words>
  <Application>Microsoft Office PowerPoint</Application>
  <PresentationFormat>Grand écran</PresentationFormat>
  <Paragraphs>48</Paragraphs>
  <Slides>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Thème Office</vt:lpstr>
      <vt:lpstr>Un peu de théorie</vt:lpstr>
      <vt:lpstr>Vecteur de Fresnel</vt:lpstr>
      <vt:lpstr>Impédance d’une bobine pour un signal sinusoidal</vt:lpstr>
      <vt:lpstr>et le condensateur ?</vt:lpstr>
      <vt:lpstr>Triphasé </vt:lpstr>
      <vt:lpstr>Questions circuit en monophasé</vt:lpstr>
      <vt:lpstr>Questions circuit en triphasé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Jean-Louis Salvat</dc:creator>
  <cp:lastModifiedBy>Jean-Louis Salvat</cp:lastModifiedBy>
  <cp:revision>50</cp:revision>
  <cp:lastPrinted>2024-05-15T08:37:19Z</cp:lastPrinted>
  <dcterms:created xsi:type="dcterms:W3CDTF">2022-05-02T16:44:12Z</dcterms:created>
  <dcterms:modified xsi:type="dcterms:W3CDTF">2026-03-09T17:08:38Z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0x010100F40E30912688A4449BB17F71E62A28C5</vt:lpwstr>
  </property>
</Properties>
</file>