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35" r:id="rId5"/>
    <p:sldId id="370" r:id="rId6"/>
    <p:sldId id="371" r:id="rId7"/>
    <p:sldId id="388" r:id="rId8"/>
    <p:sldId id="387" r:id="rId9"/>
    <p:sldId id="372" r:id="rId10"/>
    <p:sldId id="375" r:id="rId11"/>
    <p:sldId id="376" r:id="rId12"/>
    <p:sldId id="389" r:id="rId13"/>
    <p:sldId id="390" r:id="rId14"/>
    <p:sldId id="391" r:id="rId15"/>
    <p:sldId id="385" r:id="rId16"/>
    <p:sldId id="383" r:id="rId17"/>
    <p:sldId id="384" r:id="rId18"/>
    <p:sldId id="377" r:id="rId19"/>
    <p:sldId id="386" r:id="rId20"/>
    <p:sldId id="368" r:id="rId21"/>
    <p:sldId id="369" r:id="rId22"/>
    <p:sldId id="367" r:id="rId23"/>
    <p:sldId id="379" r:id="rId24"/>
    <p:sldId id="380" r:id="rId25"/>
    <p:sldId id="378" r:id="rId26"/>
    <p:sldId id="381" r:id="rId27"/>
    <p:sldId id="382" r:id="rId28"/>
  </p:sldIdLst>
  <p:sldSz cx="12192000" cy="6858000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D0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22" autoAdjust="0"/>
    <p:restoredTop sz="94660"/>
  </p:normalViewPr>
  <p:slideViewPr>
    <p:cSldViewPr snapToGrid="0">
      <p:cViewPr>
        <p:scale>
          <a:sx n="66" d="100"/>
          <a:sy n="66" d="100"/>
        </p:scale>
        <p:origin x="178" y="4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E98099C-9586-4EEB-B96C-DB567B3E01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BDDAB4-2827-455C-B871-B7314A8088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7CC30-9974-450A-AF97-B6854B330798}" type="datetimeFigureOut">
              <a:rPr lang="fr-FR" smtClean="0"/>
              <a:t>25/12/2025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49A9297-61A9-4D56-8200-4AC3577D18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8EF3411-F09B-42F2-A38E-93B63EBC39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ADE43-3400-4CF2-B942-32BFAB89CD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961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414A4-881E-490B-A0BB-FC69F0CFBC62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974850" y="273050"/>
            <a:ext cx="5153025" cy="2898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372533" y="3299221"/>
            <a:ext cx="8396329" cy="328621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3D096-E86A-490B-BD67-0093534E80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15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2386B8-3C7D-4887-AEEA-F029A8697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96D8D74-56C1-4498-893E-F5C256095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76FEF2-0A07-4A76-B4ED-7DEA56FD7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0BE43D-3848-44D7-A783-4DF0312E7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2CD72B-CD60-4222-9494-20F8C8CD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835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6C2A49-CCD4-4E74-BB2F-E279CD875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01C150-943A-46EC-A195-5D6D6EC3F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8AFD85-47CB-45F3-9723-08CC1D6DA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C89184-DA0A-4D16-AE21-D4D6D79FB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317F70-774D-4737-8BA8-FBE57850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46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5406522-4868-4D72-99D2-71BE05BA0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F15EDA-2CFA-495B-9B65-3FFC94000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9C9878-EC63-46E7-874C-07E9EDA7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166E1B-18D0-426F-ADB4-3CD95E9E7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F354E3-7D19-4DDE-BD13-F886B3F8A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33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77FBD6-C6DB-4918-9B33-92F1F093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9915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fr-FR" sz="3200"/>
            </a:lvl1pPr>
          </a:lstStyle>
          <a:p>
            <a:pPr marL="0" lvl="0" algn="ctr"/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93DD11-728F-41FB-B9F2-6161919CE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8560"/>
            <a:ext cx="10515600" cy="49984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6B9555-8124-481B-B714-F53D92AAE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96BA61-7853-4097-9194-251FE6B1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144C40-CA8A-4EF2-B5A4-9C39AB441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43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C3C08B-BEAE-44BA-BE6B-9C85E066B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5B9F9E-F3D8-462E-B214-A10DD1972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B43C46-0EC7-4EDC-907E-439796598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F3C790-131A-4E3C-B6DD-B155347A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99BDAA-16BB-4C7A-BBB2-02168B5F1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75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A71D0E-10F0-4DA5-B74C-A6F125F6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028EDF-A734-401B-AB47-933DBA02D3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A7C8E8-4EBF-4A86-8F3E-217BDA4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AB2B8D-AB6B-4636-9826-9F822161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088637-1879-4621-B0CD-6D2078009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AABB1C-32F1-42F0-A8C5-EC58089AF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698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8BC399-A54F-46A7-867F-EFE304046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3B6764-1F41-45D9-BBF5-7486762AA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83591D4-03CA-492B-811B-3C1B93197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78D8FEC-D788-4438-9575-B2F6D9E127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173869-5E0A-41A3-9A7A-182EB4CB24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3B32C87-AC49-45D4-A9AC-4CD5B7BDF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79655AB-251E-4F40-9937-DE51C4B7C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2CF89D2-3E2A-4D4D-AAFF-4F09AB73B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5426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DE18B8-3F9D-4F6A-BBC2-D12C7F24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CC15015-EEE2-43DA-961D-92E3EEC4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03F5F73-529F-45E5-B671-D304E2D8E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FBAB0F-9A70-4C87-A212-9A5B2233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201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D79D580-9DE5-44DF-BCE3-17DF3184E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1B8EA2-A881-4D5C-B83D-DE639E742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9B2111-2056-4309-AFB7-B9C5713F3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496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02DDD-AAE3-4924-92FF-BDC6C313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B7CAE1-377F-4FCE-A33C-499EBE385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63308C-1B8D-4553-B611-70F0C7C41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DD09CE-2962-4CE2-B688-5752017F7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6252A7-8E4F-4B9E-9E78-5D98D1659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5A5E82-A9A7-41E3-AA25-3BAAF1FB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665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02D286-BF8F-4247-907B-27E1336EC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30079BE-A24A-483B-BAB4-1345A08667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B36CF23-19F4-48A9-9762-48371B164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C08DAF-D664-4FD3-8E9B-71856E156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13C59-3F6F-4D94-8691-D729B8361FAF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0D64AC-D956-4B8B-9AFF-B9D35E22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9C40BD-7EE4-4083-B764-DC4DA68D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35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AB68CC4-F1AB-4644-B4D9-EF3F5D918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100863-9309-4AC7-BFEA-221C124C5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435B19-27D5-4035-9F32-3103981C2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13C59-3F6F-4D94-8691-D729B8361FAF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088978-C547-4EE7-B008-86466A9BC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CD45CC-C55F-4CFC-AA8E-D894838A3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EA85A-0942-4B67-9F2B-F541EC9080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00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watch?v=yEPe7RDtkgo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nipass.com/cours-electronique.cem-cem.perturbations-cem.solutions?page=7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ecnipass.com/cours-electronique.cem-cem.perturbations-origine.cem?page=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ecnipass.com/cours-electronique.cem-cem.perturbations-origine.cem?page=2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r.electrical-installation.org/frwiki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tecnipass.com/cours-electronique.cem-cem.perturbations-cem.solutions?page=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tecnipass.com/cours-electronique.cem-cem.perturbations-cem.solutions?page=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tecnipass.com/cours-electronique.cem-cem.perturbations-cem.solutions?page=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tecnipass.com/cours-electronique.cem-cem.perturbations-origine.cem?page=3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F617C9-85CB-BD35-82DD-B96A851BDA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CEM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EA7A0B-76ED-03DB-EB49-6C1FD32281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3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5C494-A1FA-3477-F20D-4E82B3C6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 variateur de fréquence (entrée triphasée/sortie triphasée)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7298EA-CF68-5B49-0FAC-0D7B71169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24" y="1304194"/>
            <a:ext cx="218122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D3C0778-94FC-6DF8-D8CF-82D65806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06" y="4647526"/>
            <a:ext cx="47625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texte, ligne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4F76C85D-31BD-7307-3700-C95E6A7DC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315" y="4920931"/>
            <a:ext cx="938599" cy="9700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C48D56-8352-6C2E-786A-845BF1B63247}"/>
              </a:ext>
            </a:extLst>
          </p:cNvPr>
          <p:cNvSpPr/>
          <p:nvPr/>
        </p:nvSpPr>
        <p:spPr>
          <a:xfrm>
            <a:off x="5590315" y="5106801"/>
            <a:ext cx="337220" cy="62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01262C-0917-570C-F395-A191CA0BE2A3}"/>
              </a:ext>
            </a:extLst>
          </p:cNvPr>
          <p:cNvSpPr/>
          <p:nvPr/>
        </p:nvSpPr>
        <p:spPr>
          <a:xfrm>
            <a:off x="6267894" y="5106801"/>
            <a:ext cx="337220" cy="62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463BF5-2862-B8BF-E01E-EA180A9CD47A}"/>
              </a:ext>
            </a:extLst>
          </p:cNvPr>
          <p:cNvSpPr txBox="1"/>
          <p:nvPr/>
        </p:nvSpPr>
        <p:spPr>
          <a:xfrm>
            <a:off x="5350506" y="4814055"/>
            <a:ext cx="479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+ (A)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41B8C14-4C90-A225-92F2-0A378333E74B}"/>
              </a:ext>
            </a:extLst>
          </p:cNvPr>
          <p:cNvSpPr txBox="1"/>
          <p:nvPr/>
        </p:nvSpPr>
        <p:spPr>
          <a:xfrm>
            <a:off x="5279307" y="5675345"/>
            <a:ext cx="442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 (B)</a:t>
            </a:r>
          </a:p>
        </p:txBody>
      </p:sp>
      <p:pic>
        <p:nvPicPr>
          <p:cNvPr id="13" name="Image 12" descr="Une image contenant diagramme, ligne, Plan, Dessin technique&#10;&#10;Le contenu généré par l’IA peut être incorrect.">
            <a:extLst>
              <a:ext uri="{FF2B5EF4-FFF2-40B4-BE49-F238E27FC236}">
                <a16:creationId xmlns:a16="http://schemas.microsoft.com/office/drawing/2014/main" id="{433A71DB-8079-6CFD-26C7-C28906DEF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0013" y="4837722"/>
            <a:ext cx="1549888" cy="1079623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5118910-E17B-2E94-0C30-A7FB03CB7FD1}"/>
              </a:ext>
            </a:extLst>
          </p:cNvPr>
          <p:cNvCxnSpPr>
            <a:cxnSpLocks/>
          </p:cNvCxnSpPr>
          <p:nvPr/>
        </p:nvCxnSpPr>
        <p:spPr>
          <a:xfrm flipV="1">
            <a:off x="6403023" y="5042286"/>
            <a:ext cx="0" cy="7352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01207568-650C-42B9-DD47-6B1294628C5A}"/>
              </a:ext>
            </a:extLst>
          </p:cNvPr>
          <p:cNvSpPr txBox="1"/>
          <p:nvPr/>
        </p:nvSpPr>
        <p:spPr>
          <a:xfrm>
            <a:off x="6342589" y="5377534"/>
            <a:ext cx="349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00B050"/>
                </a:solidFill>
              </a:rPr>
              <a:t>Uc</a:t>
            </a:r>
            <a:endParaRPr lang="fr-FR" sz="1200" dirty="0">
              <a:solidFill>
                <a:srgbClr val="00B050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9DC2B33-6106-042F-7E00-85B8DCBEA3A6}"/>
              </a:ext>
            </a:extLst>
          </p:cNvPr>
          <p:cNvCxnSpPr>
            <a:cxnSpLocks/>
          </p:cNvCxnSpPr>
          <p:nvPr/>
        </p:nvCxnSpPr>
        <p:spPr>
          <a:xfrm flipV="1">
            <a:off x="7752082" y="5026167"/>
            <a:ext cx="0" cy="79991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39455C17-A1C5-952B-6C79-D7B599BF830C}"/>
              </a:ext>
            </a:extLst>
          </p:cNvPr>
          <p:cNvSpPr txBox="1"/>
          <p:nvPr/>
        </p:nvSpPr>
        <p:spPr>
          <a:xfrm>
            <a:off x="7752082" y="5183990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solidFill>
                  <a:srgbClr val="00B050"/>
                </a:solidFill>
              </a:rPr>
              <a:t>Uc</a:t>
            </a:r>
            <a:endParaRPr lang="fr-FR" sz="1200" dirty="0">
              <a:solidFill>
                <a:srgbClr val="00B050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D1B5662-554C-837E-77AA-3B1147100FFA}"/>
              </a:ext>
            </a:extLst>
          </p:cNvPr>
          <p:cNvCxnSpPr/>
          <p:nvPr/>
        </p:nvCxnSpPr>
        <p:spPr>
          <a:xfrm flipV="1">
            <a:off x="3209579" y="4978138"/>
            <a:ext cx="0" cy="79991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5C29FEE6-1F84-271C-1F89-2263EE399CA4}"/>
              </a:ext>
            </a:extLst>
          </p:cNvPr>
          <p:cNvSpPr txBox="1"/>
          <p:nvPr/>
        </p:nvSpPr>
        <p:spPr>
          <a:xfrm>
            <a:off x="3149145" y="5313386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U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3956ED1-8B38-9F29-FB94-0E85BD1CC0F8}"/>
              </a:ext>
            </a:extLst>
          </p:cNvPr>
          <p:cNvSpPr/>
          <p:nvPr/>
        </p:nvSpPr>
        <p:spPr>
          <a:xfrm>
            <a:off x="3476028" y="4647526"/>
            <a:ext cx="1558132" cy="1328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9C7902AF-89A0-10B8-E2B8-5395BEF3BA1E}"/>
              </a:ext>
            </a:extLst>
          </p:cNvPr>
          <p:cNvSpPr txBox="1"/>
          <p:nvPr/>
        </p:nvSpPr>
        <p:spPr>
          <a:xfrm>
            <a:off x="1313090" y="6176611"/>
            <a:ext cx="5410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20ms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C2F847DD-497E-E3F7-AB51-3F5E1D2EDF6E}"/>
              </a:ext>
            </a:extLst>
          </p:cNvPr>
          <p:cNvSpPr txBox="1"/>
          <p:nvPr/>
        </p:nvSpPr>
        <p:spPr>
          <a:xfrm>
            <a:off x="230114" y="6184209"/>
            <a:ext cx="5410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0ms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D4E7E3EF-4DC3-51CF-1590-104F8B5BCB4F}"/>
              </a:ext>
            </a:extLst>
          </p:cNvPr>
          <p:cNvCxnSpPr/>
          <p:nvPr/>
        </p:nvCxnSpPr>
        <p:spPr>
          <a:xfrm>
            <a:off x="3994898" y="4244001"/>
            <a:ext cx="115824" cy="1767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>
            <a:extLst>
              <a:ext uri="{FF2B5EF4-FFF2-40B4-BE49-F238E27FC236}">
                <a16:creationId xmlns:a16="http://schemas.microsoft.com/office/drawing/2014/main" id="{28AD3BB6-DAEF-93D4-02FD-414A93908B59}"/>
              </a:ext>
            </a:extLst>
          </p:cNvPr>
          <p:cNvSpPr txBox="1"/>
          <p:nvPr/>
        </p:nvSpPr>
        <p:spPr>
          <a:xfrm>
            <a:off x="3793168" y="4082588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U</a:t>
            </a:r>
          </a:p>
        </p:txBody>
      </p:sp>
      <p:sp>
        <p:nvSpPr>
          <p:cNvPr id="1025" name="ZoneTexte 1024">
            <a:extLst>
              <a:ext uri="{FF2B5EF4-FFF2-40B4-BE49-F238E27FC236}">
                <a16:creationId xmlns:a16="http://schemas.microsoft.com/office/drawing/2014/main" id="{0B8EEAA4-B2CF-E6D1-A369-AE16A0457DE1}"/>
              </a:ext>
            </a:extLst>
          </p:cNvPr>
          <p:cNvSpPr txBox="1"/>
          <p:nvPr/>
        </p:nvSpPr>
        <p:spPr>
          <a:xfrm>
            <a:off x="68648" y="3710770"/>
            <a:ext cx="253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tensions simples v1,v2,v3 et composées u12,u23, u31</a:t>
            </a:r>
          </a:p>
        </p:txBody>
      </p:sp>
      <p:sp>
        <p:nvSpPr>
          <p:cNvPr id="1031" name="ZoneTexte 1030">
            <a:extLst>
              <a:ext uri="{FF2B5EF4-FFF2-40B4-BE49-F238E27FC236}">
                <a16:creationId xmlns:a16="http://schemas.microsoft.com/office/drawing/2014/main" id="{D673DB18-4806-2C44-B6F8-958D75871C7B}"/>
              </a:ext>
            </a:extLst>
          </p:cNvPr>
          <p:cNvSpPr txBox="1"/>
          <p:nvPr/>
        </p:nvSpPr>
        <p:spPr>
          <a:xfrm>
            <a:off x="3698466" y="3720409"/>
            <a:ext cx="232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tension redressée U</a:t>
            </a:r>
          </a:p>
        </p:txBody>
      </p:sp>
      <p:sp>
        <p:nvSpPr>
          <p:cNvPr id="1033" name="ZoneTexte 1032">
            <a:extLst>
              <a:ext uri="{FF2B5EF4-FFF2-40B4-BE49-F238E27FC236}">
                <a16:creationId xmlns:a16="http://schemas.microsoft.com/office/drawing/2014/main" id="{AFAAA6E2-75EE-2C50-6059-7363C9C96260}"/>
              </a:ext>
            </a:extLst>
          </p:cNvPr>
          <p:cNvSpPr txBox="1"/>
          <p:nvPr/>
        </p:nvSpPr>
        <p:spPr>
          <a:xfrm>
            <a:off x="6380560" y="3710548"/>
            <a:ext cx="232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tension filtrée </a:t>
            </a:r>
            <a:r>
              <a:rPr lang="fr-FR" sz="1600" dirty="0" err="1">
                <a:solidFill>
                  <a:srgbClr val="0070C0"/>
                </a:solidFill>
              </a:rPr>
              <a:t>Uc</a:t>
            </a:r>
            <a:endParaRPr lang="fr-FR" sz="1600" dirty="0">
              <a:solidFill>
                <a:srgbClr val="0070C0"/>
              </a:solidFill>
            </a:endParaRPr>
          </a:p>
        </p:txBody>
      </p:sp>
      <p:sp>
        <p:nvSpPr>
          <p:cNvPr id="1050" name="Forme libre : forme 1049">
            <a:extLst>
              <a:ext uri="{FF2B5EF4-FFF2-40B4-BE49-F238E27FC236}">
                <a16:creationId xmlns:a16="http://schemas.microsoft.com/office/drawing/2014/main" id="{30D68B31-F6CF-5817-EFB7-EF52470C7A95}"/>
              </a:ext>
            </a:extLst>
          </p:cNvPr>
          <p:cNvSpPr/>
          <p:nvPr/>
        </p:nvSpPr>
        <p:spPr>
          <a:xfrm>
            <a:off x="6717511" y="4649364"/>
            <a:ext cx="154305" cy="94433"/>
          </a:xfrm>
          <a:custGeom>
            <a:avLst/>
            <a:gdLst>
              <a:gd name="csX0" fmla="*/ 0 w 154305"/>
              <a:gd name="csY0" fmla="*/ 90623 h 94433"/>
              <a:gd name="csX1" fmla="*/ 24765 w 154305"/>
              <a:gd name="csY1" fmla="*/ 39188 h 94433"/>
              <a:gd name="csX2" fmla="*/ 57150 w 154305"/>
              <a:gd name="csY2" fmla="*/ 6803 h 94433"/>
              <a:gd name="csX3" fmla="*/ 81915 w 154305"/>
              <a:gd name="csY3" fmla="*/ 1088 h 94433"/>
              <a:gd name="csX4" fmla="*/ 120015 w 154305"/>
              <a:gd name="csY4" fmla="*/ 22043 h 94433"/>
              <a:gd name="csX5" fmla="*/ 154305 w 154305"/>
              <a:gd name="csY5" fmla="*/ 94433 h 944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54305" h="94433">
                <a:moveTo>
                  <a:pt x="0" y="90623"/>
                </a:moveTo>
                <a:cubicBezTo>
                  <a:pt x="7620" y="71890"/>
                  <a:pt x="15240" y="53158"/>
                  <a:pt x="24765" y="39188"/>
                </a:cubicBezTo>
                <a:cubicBezTo>
                  <a:pt x="34290" y="25218"/>
                  <a:pt x="47625" y="13153"/>
                  <a:pt x="57150" y="6803"/>
                </a:cubicBezTo>
                <a:cubicBezTo>
                  <a:pt x="66675" y="453"/>
                  <a:pt x="71438" y="-1452"/>
                  <a:pt x="81915" y="1088"/>
                </a:cubicBezTo>
                <a:cubicBezTo>
                  <a:pt x="92392" y="3628"/>
                  <a:pt x="107950" y="6486"/>
                  <a:pt x="120015" y="22043"/>
                </a:cubicBezTo>
                <a:cubicBezTo>
                  <a:pt x="132080" y="37600"/>
                  <a:pt x="151448" y="83955"/>
                  <a:pt x="154305" y="94433"/>
                </a:cubicBezTo>
              </a:path>
            </a:pathLst>
          </a:custGeom>
          <a:noFill/>
          <a:ln>
            <a:solidFill>
              <a:schemeClr val="accent1">
                <a:shade val="15000"/>
                <a:alpha val="2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1" name="Forme libre : forme 1050">
            <a:extLst>
              <a:ext uri="{FF2B5EF4-FFF2-40B4-BE49-F238E27FC236}">
                <a16:creationId xmlns:a16="http://schemas.microsoft.com/office/drawing/2014/main" id="{DDD4A852-14BE-DD60-ABB1-C3DC35D704A8}"/>
              </a:ext>
            </a:extLst>
          </p:cNvPr>
          <p:cNvSpPr/>
          <p:nvPr/>
        </p:nvSpPr>
        <p:spPr>
          <a:xfrm>
            <a:off x="6871816" y="4649364"/>
            <a:ext cx="154305" cy="94433"/>
          </a:xfrm>
          <a:custGeom>
            <a:avLst/>
            <a:gdLst>
              <a:gd name="csX0" fmla="*/ 0 w 154305"/>
              <a:gd name="csY0" fmla="*/ 90623 h 94433"/>
              <a:gd name="csX1" fmla="*/ 24765 w 154305"/>
              <a:gd name="csY1" fmla="*/ 39188 h 94433"/>
              <a:gd name="csX2" fmla="*/ 57150 w 154305"/>
              <a:gd name="csY2" fmla="*/ 6803 h 94433"/>
              <a:gd name="csX3" fmla="*/ 81915 w 154305"/>
              <a:gd name="csY3" fmla="*/ 1088 h 94433"/>
              <a:gd name="csX4" fmla="*/ 120015 w 154305"/>
              <a:gd name="csY4" fmla="*/ 22043 h 94433"/>
              <a:gd name="csX5" fmla="*/ 154305 w 154305"/>
              <a:gd name="csY5" fmla="*/ 94433 h 944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54305" h="94433">
                <a:moveTo>
                  <a:pt x="0" y="90623"/>
                </a:moveTo>
                <a:cubicBezTo>
                  <a:pt x="7620" y="71890"/>
                  <a:pt x="15240" y="53158"/>
                  <a:pt x="24765" y="39188"/>
                </a:cubicBezTo>
                <a:cubicBezTo>
                  <a:pt x="34290" y="25218"/>
                  <a:pt x="47625" y="13153"/>
                  <a:pt x="57150" y="6803"/>
                </a:cubicBezTo>
                <a:cubicBezTo>
                  <a:pt x="66675" y="453"/>
                  <a:pt x="71438" y="-1452"/>
                  <a:pt x="81915" y="1088"/>
                </a:cubicBezTo>
                <a:cubicBezTo>
                  <a:pt x="92392" y="3628"/>
                  <a:pt x="107950" y="6486"/>
                  <a:pt x="120015" y="22043"/>
                </a:cubicBezTo>
                <a:cubicBezTo>
                  <a:pt x="132080" y="37600"/>
                  <a:pt x="151448" y="83955"/>
                  <a:pt x="154305" y="94433"/>
                </a:cubicBezTo>
              </a:path>
            </a:pathLst>
          </a:custGeom>
          <a:noFill/>
          <a:ln>
            <a:solidFill>
              <a:schemeClr val="accent1">
                <a:shade val="15000"/>
                <a:alpha val="2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2" name="Forme libre : forme 1051">
            <a:extLst>
              <a:ext uri="{FF2B5EF4-FFF2-40B4-BE49-F238E27FC236}">
                <a16:creationId xmlns:a16="http://schemas.microsoft.com/office/drawing/2014/main" id="{DC35B971-444F-4EF2-6E90-84E9F4A6C349}"/>
              </a:ext>
            </a:extLst>
          </p:cNvPr>
          <p:cNvSpPr/>
          <p:nvPr/>
        </p:nvSpPr>
        <p:spPr>
          <a:xfrm>
            <a:off x="7026121" y="4649364"/>
            <a:ext cx="154305" cy="94433"/>
          </a:xfrm>
          <a:custGeom>
            <a:avLst/>
            <a:gdLst>
              <a:gd name="csX0" fmla="*/ 0 w 154305"/>
              <a:gd name="csY0" fmla="*/ 90623 h 94433"/>
              <a:gd name="csX1" fmla="*/ 24765 w 154305"/>
              <a:gd name="csY1" fmla="*/ 39188 h 94433"/>
              <a:gd name="csX2" fmla="*/ 57150 w 154305"/>
              <a:gd name="csY2" fmla="*/ 6803 h 94433"/>
              <a:gd name="csX3" fmla="*/ 81915 w 154305"/>
              <a:gd name="csY3" fmla="*/ 1088 h 94433"/>
              <a:gd name="csX4" fmla="*/ 120015 w 154305"/>
              <a:gd name="csY4" fmla="*/ 22043 h 94433"/>
              <a:gd name="csX5" fmla="*/ 154305 w 154305"/>
              <a:gd name="csY5" fmla="*/ 94433 h 944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54305" h="94433">
                <a:moveTo>
                  <a:pt x="0" y="90623"/>
                </a:moveTo>
                <a:cubicBezTo>
                  <a:pt x="7620" y="71890"/>
                  <a:pt x="15240" y="53158"/>
                  <a:pt x="24765" y="39188"/>
                </a:cubicBezTo>
                <a:cubicBezTo>
                  <a:pt x="34290" y="25218"/>
                  <a:pt x="47625" y="13153"/>
                  <a:pt x="57150" y="6803"/>
                </a:cubicBezTo>
                <a:cubicBezTo>
                  <a:pt x="66675" y="453"/>
                  <a:pt x="71438" y="-1452"/>
                  <a:pt x="81915" y="1088"/>
                </a:cubicBezTo>
                <a:cubicBezTo>
                  <a:pt x="92392" y="3628"/>
                  <a:pt x="107950" y="6486"/>
                  <a:pt x="120015" y="22043"/>
                </a:cubicBezTo>
                <a:cubicBezTo>
                  <a:pt x="132080" y="37600"/>
                  <a:pt x="151448" y="83955"/>
                  <a:pt x="154305" y="94433"/>
                </a:cubicBezTo>
              </a:path>
            </a:pathLst>
          </a:custGeom>
          <a:noFill/>
          <a:ln>
            <a:solidFill>
              <a:schemeClr val="accent1">
                <a:shade val="15000"/>
                <a:alpha val="2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3" name="Forme libre : forme 1052">
            <a:extLst>
              <a:ext uri="{FF2B5EF4-FFF2-40B4-BE49-F238E27FC236}">
                <a16:creationId xmlns:a16="http://schemas.microsoft.com/office/drawing/2014/main" id="{F8142BCD-AAE7-E858-3815-8350D1C9E09A}"/>
              </a:ext>
            </a:extLst>
          </p:cNvPr>
          <p:cNvSpPr/>
          <p:nvPr/>
        </p:nvSpPr>
        <p:spPr>
          <a:xfrm>
            <a:off x="7180426" y="4649363"/>
            <a:ext cx="154305" cy="94433"/>
          </a:xfrm>
          <a:custGeom>
            <a:avLst/>
            <a:gdLst>
              <a:gd name="csX0" fmla="*/ 0 w 154305"/>
              <a:gd name="csY0" fmla="*/ 90623 h 94433"/>
              <a:gd name="csX1" fmla="*/ 24765 w 154305"/>
              <a:gd name="csY1" fmla="*/ 39188 h 94433"/>
              <a:gd name="csX2" fmla="*/ 57150 w 154305"/>
              <a:gd name="csY2" fmla="*/ 6803 h 94433"/>
              <a:gd name="csX3" fmla="*/ 81915 w 154305"/>
              <a:gd name="csY3" fmla="*/ 1088 h 94433"/>
              <a:gd name="csX4" fmla="*/ 120015 w 154305"/>
              <a:gd name="csY4" fmla="*/ 22043 h 94433"/>
              <a:gd name="csX5" fmla="*/ 154305 w 154305"/>
              <a:gd name="csY5" fmla="*/ 94433 h 944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54305" h="94433">
                <a:moveTo>
                  <a:pt x="0" y="90623"/>
                </a:moveTo>
                <a:cubicBezTo>
                  <a:pt x="7620" y="71890"/>
                  <a:pt x="15240" y="53158"/>
                  <a:pt x="24765" y="39188"/>
                </a:cubicBezTo>
                <a:cubicBezTo>
                  <a:pt x="34290" y="25218"/>
                  <a:pt x="47625" y="13153"/>
                  <a:pt x="57150" y="6803"/>
                </a:cubicBezTo>
                <a:cubicBezTo>
                  <a:pt x="66675" y="453"/>
                  <a:pt x="71438" y="-1452"/>
                  <a:pt x="81915" y="1088"/>
                </a:cubicBezTo>
                <a:cubicBezTo>
                  <a:pt x="92392" y="3628"/>
                  <a:pt x="107950" y="6486"/>
                  <a:pt x="120015" y="22043"/>
                </a:cubicBezTo>
                <a:cubicBezTo>
                  <a:pt x="132080" y="37600"/>
                  <a:pt x="151448" y="83955"/>
                  <a:pt x="154305" y="94433"/>
                </a:cubicBezTo>
              </a:path>
            </a:pathLst>
          </a:custGeom>
          <a:noFill/>
          <a:ln>
            <a:solidFill>
              <a:schemeClr val="accent1">
                <a:shade val="15000"/>
                <a:alpha val="2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4" name="Forme libre : forme 1053">
            <a:extLst>
              <a:ext uri="{FF2B5EF4-FFF2-40B4-BE49-F238E27FC236}">
                <a16:creationId xmlns:a16="http://schemas.microsoft.com/office/drawing/2014/main" id="{923F8806-6CC3-9A3A-A393-2473C03E0B97}"/>
              </a:ext>
            </a:extLst>
          </p:cNvPr>
          <p:cNvSpPr/>
          <p:nvPr/>
        </p:nvSpPr>
        <p:spPr>
          <a:xfrm>
            <a:off x="7334731" y="4649363"/>
            <a:ext cx="154305" cy="94433"/>
          </a:xfrm>
          <a:custGeom>
            <a:avLst/>
            <a:gdLst>
              <a:gd name="csX0" fmla="*/ 0 w 154305"/>
              <a:gd name="csY0" fmla="*/ 90623 h 94433"/>
              <a:gd name="csX1" fmla="*/ 24765 w 154305"/>
              <a:gd name="csY1" fmla="*/ 39188 h 94433"/>
              <a:gd name="csX2" fmla="*/ 57150 w 154305"/>
              <a:gd name="csY2" fmla="*/ 6803 h 94433"/>
              <a:gd name="csX3" fmla="*/ 81915 w 154305"/>
              <a:gd name="csY3" fmla="*/ 1088 h 94433"/>
              <a:gd name="csX4" fmla="*/ 120015 w 154305"/>
              <a:gd name="csY4" fmla="*/ 22043 h 94433"/>
              <a:gd name="csX5" fmla="*/ 154305 w 154305"/>
              <a:gd name="csY5" fmla="*/ 94433 h 944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54305" h="94433">
                <a:moveTo>
                  <a:pt x="0" y="90623"/>
                </a:moveTo>
                <a:cubicBezTo>
                  <a:pt x="7620" y="71890"/>
                  <a:pt x="15240" y="53158"/>
                  <a:pt x="24765" y="39188"/>
                </a:cubicBezTo>
                <a:cubicBezTo>
                  <a:pt x="34290" y="25218"/>
                  <a:pt x="47625" y="13153"/>
                  <a:pt x="57150" y="6803"/>
                </a:cubicBezTo>
                <a:cubicBezTo>
                  <a:pt x="66675" y="453"/>
                  <a:pt x="71438" y="-1452"/>
                  <a:pt x="81915" y="1088"/>
                </a:cubicBezTo>
                <a:cubicBezTo>
                  <a:pt x="92392" y="3628"/>
                  <a:pt x="107950" y="6486"/>
                  <a:pt x="120015" y="22043"/>
                </a:cubicBezTo>
                <a:cubicBezTo>
                  <a:pt x="132080" y="37600"/>
                  <a:pt x="151448" y="83955"/>
                  <a:pt x="154305" y="94433"/>
                </a:cubicBezTo>
              </a:path>
            </a:pathLst>
          </a:custGeom>
          <a:noFill/>
          <a:ln>
            <a:solidFill>
              <a:schemeClr val="accent1">
                <a:shade val="15000"/>
                <a:alpha val="2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5" name="Forme libre : forme 1054">
            <a:extLst>
              <a:ext uri="{FF2B5EF4-FFF2-40B4-BE49-F238E27FC236}">
                <a16:creationId xmlns:a16="http://schemas.microsoft.com/office/drawing/2014/main" id="{E095B806-3698-954A-42B8-1A20BECEAE86}"/>
              </a:ext>
            </a:extLst>
          </p:cNvPr>
          <p:cNvSpPr/>
          <p:nvPr/>
        </p:nvSpPr>
        <p:spPr>
          <a:xfrm>
            <a:off x="7489036" y="4649363"/>
            <a:ext cx="154305" cy="94433"/>
          </a:xfrm>
          <a:custGeom>
            <a:avLst/>
            <a:gdLst>
              <a:gd name="csX0" fmla="*/ 0 w 154305"/>
              <a:gd name="csY0" fmla="*/ 90623 h 94433"/>
              <a:gd name="csX1" fmla="*/ 24765 w 154305"/>
              <a:gd name="csY1" fmla="*/ 39188 h 94433"/>
              <a:gd name="csX2" fmla="*/ 57150 w 154305"/>
              <a:gd name="csY2" fmla="*/ 6803 h 94433"/>
              <a:gd name="csX3" fmla="*/ 81915 w 154305"/>
              <a:gd name="csY3" fmla="*/ 1088 h 94433"/>
              <a:gd name="csX4" fmla="*/ 120015 w 154305"/>
              <a:gd name="csY4" fmla="*/ 22043 h 94433"/>
              <a:gd name="csX5" fmla="*/ 154305 w 154305"/>
              <a:gd name="csY5" fmla="*/ 94433 h 944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54305" h="94433">
                <a:moveTo>
                  <a:pt x="0" y="90623"/>
                </a:moveTo>
                <a:cubicBezTo>
                  <a:pt x="7620" y="71890"/>
                  <a:pt x="15240" y="53158"/>
                  <a:pt x="24765" y="39188"/>
                </a:cubicBezTo>
                <a:cubicBezTo>
                  <a:pt x="34290" y="25218"/>
                  <a:pt x="47625" y="13153"/>
                  <a:pt x="57150" y="6803"/>
                </a:cubicBezTo>
                <a:cubicBezTo>
                  <a:pt x="66675" y="453"/>
                  <a:pt x="71438" y="-1452"/>
                  <a:pt x="81915" y="1088"/>
                </a:cubicBezTo>
                <a:cubicBezTo>
                  <a:pt x="92392" y="3628"/>
                  <a:pt x="107950" y="6486"/>
                  <a:pt x="120015" y="22043"/>
                </a:cubicBezTo>
                <a:cubicBezTo>
                  <a:pt x="132080" y="37600"/>
                  <a:pt x="151448" y="83955"/>
                  <a:pt x="154305" y="94433"/>
                </a:cubicBezTo>
              </a:path>
            </a:pathLst>
          </a:custGeom>
          <a:noFill/>
          <a:ln>
            <a:solidFill>
              <a:schemeClr val="accent1">
                <a:shade val="15000"/>
                <a:alpha val="24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60" name="Connecteur droit avec flèche 1059">
            <a:extLst>
              <a:ext uri="{FF2B5EF4-FFF2-40B4-BE49-F238E27FC236}">
                <a16:creationId xmlns:a16="http://schemas.microsoft.com/office/drawing/2014/main" id="{FC9AD2ED-AB89-1860-476D-F515E53B4D80}"/>
              </a:ext>
            </a:extLst>
          </p:cNvPr>
          <p:cNvCxnSpPr>
            <a:cxnSpLocks/>
          </p:cNvCxnSpPr>
          <p:nvPr/>
        </p:nvCxnSpPr>
        <p:spPr>
          <a:xfrm>
            <a:off x="6965797" y="4440185"/>
            <a:ext cx="115824" cy="176784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1" name="ZoneTexte 1060">
            <a:extLst>
              <a:ext uri="{FF2B5EF4-FFF2-40B4-BE49-F238E27FC236}">
                <a16:creationId xmlns:a16="http://schemas.microsoft.com/office/drawing/2014/main" id="{9A389789-AAB5-7F40-DA07-F3FE085063F5}"/>
              </a:ext>
            </a:extLst>
          </p:cNvPr>
          <p:cNvSpPr txBox="1"/>
          <p:nvPr/>
        </p:nvSpPr>
        <p:spPr>
          <a:xfrm>
            <a:off x="6342589" y="4260644"/>
            <a:ext cx="372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00B050"/>
                </a:solidFill>
              </a:rPr>
              <a:t>Uc</a:t>
            </a:r>
            <a:endParaRPr lang="fr-FR" sz="1200" dirty="0">
              <a:solidFill>
                <a:srgbClr val="00B050"/>
              </a:solidFill>
            </a:endParaRPr>
          </a:p>
        </p:txBody>
      </p:sp>
      <p:cxnSp>
        <p:nvCxnSpPr>
          <p:cNvPr id="1062" name="Connecteur droit avec flèche 1061">
            <a:extLst>
              <a:ext uri="{FF2B5EF4-FFF2-40B4-BE49-F238E27FC236}">
                <a16:creationId xmlns:a16="http://schemas.microsoft.com/office/drawing/2014/main" id="{8E80A87F-E432-9A49-4FE4-BFB046A004FE}"/>
              </a:ext>
            </a:extLst>
          </p:cNvPr>
          <p:cNvCxnSpPr>
            <a:cxnSpLocks/>
          </p:cNvCxnSpPr>
          <p:nvPr/>
        </p:nvCxnSpPr>
        <p:spPr>
          <a:xfrm flipV="1">
            <a:off x="6647945" y="4359926"/>
            <a:ext cx="9862" cy="9919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3" name="ZoneTexte 1062">
            <a:extLst>
              <a:ext uri="{FF2B5EF4-FFF2-40B4-BE49-F238E27FC236}">
                <a16:creationId xmlns:a16="http://schemas.microsoft.com/office/drawing/2014/main" id="{B1A439ED-2C2C-EFEE-3D31-9AC9779A6002}"/>
              </a:ext>
            </a:extLst>
          </p:cNvPr>
          <p:cNvSpPr txBox="1"/>
          <p:nvPr/>
        </p:nvSpPr>
        <p:spPr>
          <a:xfrm>
            <a:off x="6806942" y="4215438"/>
            <a:ext cx="28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85000"/>
                  </a:schemeClr>
                </a:solidFill>
              </a:rPr>
              <a:t>U</a:t>
            </a:r>
          </a:p>
        </p:txBody>
      </p:sp>
      <p:cxnSp>
        <p:nvCxnSpPr>
          <p:cNvPr id="1064" name="Connecteur droit avec flèche 1063">
            <a:extLst>
              <a:ext uri="{FF2B5EF4-FFF2-40B4-BE49-F238E27FC236}">
                <a16:creationId xmlns:a16="http://schemas.microsoft.com/office/drawing/2014/main" id="{CB3ECC90-8B26-AAC8-0DAB-EABBB8972FB3}"/>
              </a:ext>
            </a:extLst>
          </p:cNvPr>
          <p:cNvCxnSpPr>
            <a:cxnSpLocks/>
          </p:cNvCxnSpPr>
          <p:nvPr/>
        </p:nvCxnSpPr>
        <p:spPr>
          <a:xfrm>
            <a:off x="6644416" y="5347307"/>
            <a:ext cx="1023449" cy="229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Connecteur droit 1065">
            <a:extLst>
              <a:ext uri="{FF2B5EF4-FFF2-40B4-BE49-F238E27FC236}">
                <a16:creationId xmlns:a16="http://schemas.microsoft.com/office/drawing/2014/main" id="{B84BB401-6A5E-E88F-5665-1CEE6DEA2F0B}"/>
              </a:ext>
            </a:extLst>
          </p:cNvPr>
          <p:cNvCxnSpPr>
            <a:cxnSpLocks/>
          </p:cNvCxnSpPr>
          <p:nvPr/>
        </p:nvCxnSpPr>
        <p:spPr>
          <a:xfrm>
            <a:off x="6682004" y="4691995"/>
            <a:ext cx="996844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9" name="ZoneTexte 1068">
            <a:extLst>
              <a:ext uri="{FF2B5EF4-FFF2-40B4-BE49-F238E27FC236}">
                <a16:creationId xmlns:a16="http://schemas.microsoft.com/office/drawing/2014/main" id="{42CE446A-31A3-3D95-1F04-715FE8177F73}"/>
              </a:ext>
            </a:extLst>
          </p:cNvPr>
          <p:cNvSpPr txBox="1"/>
          <p:nvPr/>
        </p:nvSpPr>
        <p:spPr>
          <a:xfrm>
            <a:off x="6229303" y="4578767"/>
            <a:ext cx="506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560V</a:t>
            </a:r>
          </a:p>
        </p:txBody>
      </p:sp>
      <p:pic>
        <p:nvPicPr>
          <p:cNvPr id="1075" name="Image 1074" descr="Une image contenant ligne, Caractère coloré, Tracé, diagramme&#10;&#10;Le contenu généré par l’IA peut être incorrect.">
            <a:extLst>
              <a:ext uri="{FF2B5EF4-FFF2-40B4-BE49-F238E27FC236}">
                <a16:creationId xmlns:a16="http://schemas.microsoft.com/office/drawing/2014/main" id="{DDF11FD2-7CBF-1BBF-CFED-C31471BD8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2" y="4334995"/>
            <a:ext cx="1830606" cy="1910695"/>
          </a:xfrm>
          <a:prstGeom prst="rect">
            <a:avLst/>
          </a:prstGeom>
        </p:spPr>
      </p:pic>
      <p:cxnSp>
        <p:nvCxnSpPr>
          <p:cNvPr id="1027" name="Connecteur droit avec flèche 1026">
            <a:extLst>
              <a:ext uri="{FF2B5EF4-FFF2-40B4-BE49-F238E27FC236}">
                <a16:creationId xmlns:a16="http://schemas.microsoft.com/office/drawing/2014/main" id="{7B3D3823-D1B3-D88A-CD6E-790B22C34BCE}"/>
              </a:ext>
            </a:extLst>
          </p:cNvPr>
          <p:cNvCxnSpPr>
            <a:cxnSpLocks/>
          </p:cNvCxnSpPr>
          <p:nvPr/>
        </p:nvCxnSpPr>
        <p:spPr>
          <a:xfrm flipV="1">
            <a:off x="289664" y="4287951"/>
            <a:ext cx="0" cy="101084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Connecteur droit avec flèche 1028">
            <a:extLst>
              <a:ext uri="{FF2B5EF4-FFF2-40B4-BE49-F238E27FC236}">
                <a16:creationId xmlns:a16="http://schemas.microsoft.com/office/drawing/2014/main" id="{B1C50006-2CC5-61FB-357C-E34A97976E45}"/>
              </a:ext>
            </a:extLst>
          </p:cNvPr>
          <p:cNvCxnSpPr>
            <a:cxnSpLocks/>
          </p:cNvCxnSpPr>
          <p:nvPr/>
        </p:nvCxnSpPr>
        <p:spPr>
          <a:xfrm flipV="1">
            <a:off x="269642" y="5287022"/>
            <a:ext cx="1608316" cy="669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9" name="Image 1078" descr="Une image contenant ligne, Caractère coloré, Tracé, diagramme&#10;&#10;Le contenu généré par l’IA peut être incorrect.">
            <a:extLst>
              <a:ext uri="{FF2B5EF4-FFF2-40B4-BE49-F238E27FC236}">
                <a16:creationId xmlns:a16="http://schemas.microsoft.com/office/drawing/2014/main" id="{41984A42-2C13-BD82-707A-B5D2553E88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7174" y="4338366"/>
            <a:ext cx="1830606" cy="1910695"/>
          </a:xfrm>
          <a:prstGeom prst="rect">
            <a:avLst/>
          </a:prstGeom>
        </p:spPr>
      </p:pic>
      <p:pic>
        <p:nvPicPr>
          <p:cNvPr id="1087" name="Image 1086" descr="Une image contenant diagramme, ligne, Tracé, origami&#10;&#10;Le contenu généré par l’IA peut être incorrect.">
            <a:extLst>
              <a:ext uri="{FF2B5EF4-FFF2-40B4-BE49-F238E27FC236}">
                <a16:creationId xmlns:a16="http://schemas.microsoft.com/office/drawing/2014/main" id="{64E08F63-006F-AB4F-DF72-1E255A8A7E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3088" y="3938012"/>
            <a:ext cx="2103302" cy="2491956"/>
          </a:xfrm>
          <a:prstGeom prst="rect">
            <a:avLst/>
          </a:prstGeom>
        </p:spPr>
      </p:pic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4A8A190E-2CA4-2011-2E8F-A8BA1873751A}"/>
              </a:ext>
            </a:extLst>
          </p:cNvPr>
          <p:cNvSpPr/>
          <p:nvPr/>
        </p:nvSpPr>
        <p:spPr>
          <a:xfrm>
            <a:off x="4015815" y="4440186"/>
            <a:ext cx="187907" cy="119338"/>
          </a:xfrm>
          <a:custGeom>
            <a:avLst/>
            <a:gdLst>
              <a:gd name="csX0" fmla="*/ 0 w 154305"/>
              <a:gd name="csY0" fmla="*/ 90623 h 94433"/>
              <a:gd name="csX1" fmla="*/ 24765 w 154305"/>
              <a:gd name="csY1" fmla="*/ 39188 h 94433"/>
              <a:gd name="csX2" fmla="*/ 57150 w 154305"/>
              <a:gd name="csY2" fmla="*/ 6803 h 94433"/>
              <a:gd name="csX3" fmla="*/ 81915 w 154305"/>
              <a:gd name="csY3" fmla="*/ 1088 h 94433"/>
              <a:gd name="csX4" fmla="*/ 120015 w 154305"/>
              <a:gd name="csY4" fmla="*/ 22043 h 94433"/>
              <a:gd name="csX5" fmla="*/ 154305 w 154305"/>
              <a:gd name="csY5" fmla="*/ 94433 h 944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54305" h="94433">
                <a:moveTo>
                  <a:pt x="0" y="90623"/>
                </a:moveTo>
                <a:cubicBezTo>
                  <a:pt x="7620" y="71890"/>
                  <a:pt x="15240" y="53158"/>
                  <a:pt x="24765" y="39188"/>
                </a:cubicBezTo>
                <a:cubicBezTo>
                  <a:pt x="34290" y="25218"/>
                  <a:pt x="47625" y="13153"/>
                  <a:pt x="57150" y="6803"/>
                </a:cubicBezTo>
                <a:cubicBezTo>
                  <a:pt x="66675" y="453"/>
                  <a:pt x="71438" y="-1452"/>
                  <a:pt x="81915" y="1088"/>
                </a:cubicBezTo>
                <a:cubicBezTo>
                  <a:pt x="92392" y="3628"/>
                  <a:pt x="107950" y="6486"/>
                  <a:pt x="120015" y="22043"/>
                </a:cubicBezTo>
                <a:cubicBezTo>
                  <a:pt x="132080" y="37600"/>
                  <a:pt x="151448" y="83955"/>
                  <a:pt x="154305" y="9443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orme libre : forme 40">
            <a:extLst>
              <a:ext uri="{FF2B5EF4-FFF2-40B4-BE49-F238E27FC236}">
                <a16:creationId xmlns:a16="http://schemas.microsoft.com/office/drawing/2014/main" id="{F98EBE12-DE83-B792-EF2B-DABE9C46F2FE}"/>
              </a:ext>
            </a:extLst>
          </p:cNvPr>
          <p:cNvSpPr/>
          <p:nvPr/>
        </p:nvSpPr>
        <p:spPr>
          <a:xfrm>
            <a:off x="4203722" y="4440186"/>
            <a:ext cx="187907" cy="119338"/>
          </a:xfrm>
          <a:custGeom>
            <a:avLst/>
            <a:gdLst>
              <a:gd name="csX0" fmla="*/ 0 w 154305"/>
              <a:gd name="csY0" fmla="*/ 90623 h 94433"/>
              <a:gd name="csX1" fmla="*/ 24765 w 154305"/>
              <a:gd name="csY1" fmla="*/ 39188 h 94433"/>
              <a:gd name="csX2" fmla="*/ 57150 w 154305"/>
              <a:gd name="csY2" fmla="*/ 6803 h 94433"/>
              <a:gd name="csX3" fmla="*/ 81915 w 154305"/>
              <a:gd name="csY3" fmla="*/ 1088 h 94433"/>
              <a:gd name="csX4" fmla="*/ 120015 w 154305"/>
              <a:gd name="csY4" fmla="*/ 22043 h 94433"/>
              <a:gd name="csX5" fmla="*/ 154305 w 154305"/>
              <a:gd name="csY5" fmla="*/ 94433 h 944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54305" h="94433">
                <a:moveTo>
                  <a:pt x="0" y="90623"/>
                </a:moveTo>
                <a:cubicBezTo>
                  <a:pt x="7620" y="71890"/>
                  <a:pt x="15240" y="53158"/>
                  <a:pt x="24765" y="39188"/>
                </a:cubicBezTo>
                <a:cubicBezTo>
                  <a:pt x="34290" y="25218"/>
                  <a:pt x="47625" y="13153"/>
                  <a:pt x="57150" y="6803"/>
                </a:cubicBezTo>
                <a:cubicBezTo>
                  <a:pt x="66675" y="453"/>
                  <a:pt x="71438" y="-1452"/>
                  <a:pt x="81915" y="1088"/>
                </a:cubicBezTo>
                <a:cubicBezTo>
                  <a:pt x="92392" y="3628"/>
                  <a:pt x="107950" y="6486"/>
                  <a:pt x="120015" y="22043"/>
                </a:cubicBezTo>
                <a:cubicBezTo>
                  <a:pt x="132080" y="37600"/>
                  <a:pt x="151448" y="83955"/>
                  <a:pt x="154305" y="9443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B16BC9A9-02B3-19AA-ADD4-62AF94116B7C}"/>
              </a:ext>
            </a:extLst>
          </p:cNvPr>
          <p:cNvSpPr/>
          <p:nvPr/>
        </p:nvSpPr>
        <p:spPr>
          <a:xfrm>
            <a:off x="4391629" y="4440186"/>
            <a:ext cx="187907" cy="119338"/>
          </a:xfrm>
          <a:custGeom>
            <a:avLst/>
            <a:gdLst>
              <a:gd name="csX0" fmla="*/ 0 w 154305"/>
              <a:gd name="csY0" fmla="*/ 90623 h 94433"/>
              <a:gd name="csX1" fmla="*/ 24765 w 154305"/>
              <a:gd name="csY1" fmla="*/ 39188 h 94433"/>
              <a:gd name="csX2" fmla="*/ 57150 w 154305"/>
              <a:gd name="csY2" fmla="*/ 6803 h 94433"/>
              <a:gd name="csX3" fmla="*/ 81915 w 154305"/>
              <a:gd name="csY3" fmla="*/ 1088 h 94433"/>
              <a:gd name="csX4" fmla="*/ 120015 w 154305"/>
              <a:gd name="csY4" fmla="*/ 22043 h 94433"/>
              <a:gd name="csX5" fmla="*/ 154305 w 154305"/>
              <a:gd name="csY5" fmla="*/ 94433 h 944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54305" h="94433">
                <a:moveTo>
                  <a:pt x="0" y="90623"/>
                </a:moveTo>
                <a:cubicBezTo>
                  <a:pt x="7620" y="71890"/>
                  <a:pt x="15240" y="53158"/>
                  <a:pt x="24765" y="39188"/>
                </a:cubicBezTo>
                <a:cubicBezTo>
                  <a:pt x="34290" y="25218"/>
                  <a:pt x="47625" y="13153"/>
                  <a:pt x="57150" y="6803"/>
                </a:cubicBezTo>
                <a:cubicBezTo>
                  <a:pt x="66675" y="453"/>
                  <a:pt x="71438" y="-1452"/>
                  <a:pt x="81915" y="1088"/>
                </a:cubicBezTo>
                <a:cubicBezTo>
                  <a:pt x="92392" y="3628"/>
                  <a:pt x="107950" y="6486"/>
                  <a:pt x="120015" y="22043"/>
                </a:cubicBezTo>
                <a:cubicBezTo>
                  <a:pt x="132080" y="37600"/>
                  <a:pt x="151448" y="83955"/>
                  <a:pt x="154305" y="9443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B707A43B-AB15-9E79-8425-C2839DFC0ABD}"/>
              </a:ext>
            </a:extLst>
          </p:cNvPr>
          <p:cNvSpPr/>
          <p:nvPr/>
        </p:nvSpPr>
        <p:spPr>
          <a:xfrm>
            <a:off x="4579535" y="4440185"/>
            <a:ext cx="187907" cy="119338"/>
          </a:xfrm>
          <a:custGeom>
            <a:avLst/>
            <a:gdLst>
              <a:gd name="csX0" fmla="*/ 0 w 154305"/>
              <a:gd name="csY0" fmla="*/ 90623 h 94433"/>
              <a:gd name="csX1" fmla="*/ 24765 w 154305"/>
              <a:gd name="csY1" fmla="*/ 39188 h 94433"/>
              <a:gd name="csX2" fmla="*/ 57150 w 154305"/>
              <a:gd name="csY2" fmla="*/ 6803 h 94433"/>
              <a:gd name="csX3" fmla="*/ 81915 w 154305"/>
              <a:gd name="csY3" fmla="*/ 1088 h 94433"/>
              <a:gd name="csX4" fmla="*/ 120015 w 154305"/>
              <a:gd name="csY4" fmla="*/ 22043 h 94433"/>
              <a:gd name="csX5" fmla="*/ 154305 w 154305"/>
              <a:gd name="csY5" fmla="*/ 94433 h 944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54305" h="94433">
                <a:moveTo>
                  <a:pt x="0" y="90623"/>
                </a:moveTo>
                <a:cubicBezTo>
                  <a:pt x="7620" y="71890"/>
                  <a:pt x="15240" y="53158"/>
                  <a:pt x="24765" y="39188"/>
                </a:cubicBezTo>
                <a:cubicBezTo>
                  <a:pt x="34290" y="25218"/>
                  <a:pt x="47625" y="13153"/>
                  <a:pt x="57150" y="6803"/>
                </a:cubicBezTo>
                <a:cubicBezTo>
                  <a:pt x="66675" y="453"/>
                  <a:pt x="71438" y="-1452"/>
                  <a:pt x="81915" y="1088"/>
                </a:cubicBezTo>
                <a:cubicBezTo>
                  <a:pt x="92392" y="3628"/>
                  <a:pt x="107950" y="6486"/>
                  <a:pt x="120015" y="22043"/>
                </a:cubicBezTo>
                <a:cubicBezTo>
                  <a:pt x="132080" y="37600"/>
                  <a:pt x="151448" y="83955"/>
                  <a:pt x="154305" y="9443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orme libre : forme 43">
            <a:extLst>
              <a:ext uri="{FF2B5EF4-FFF2-40B4-BE49-F238E27FC236}">
                <a16:creationId xmlns:a16="http://schemas.microsoft.com/office/drawing/2014/main" id="{F8D7439B-2152-3EF6-6717-24080896624F}"/>
              </a:ext>
            </a:extLst>
          </p:cNvPr>
          <p:cNvSpPr/>
          <p:nvPr/>
        </p:nvSpPr>
        <p:spPr>
          <a:xfrm>
            <a:off x="4767442" y="4440185"/>
            <a:ext cx="187907" cy="119338"/>
          </a:xfrm>
          <a:custGeom>
            <a:avLst/>
            <a:gdLst>
              <a:gd name="csX0" fmla="*/ 0 w 154305"/>
              <a:gd name="csY0" fmla="*/ 90623 h 94433"/>
              <a:gd name="csX1" fmla="*/ 24765 w 154305"/>
              <a:gd name="csY1" fmla="*/ 39188 h 94433"/>
              <a:gd name="csX2" fmla="*/ 57150 w 154305"/>
              <a:gd name="csY2" fmla="*/ 6803 h 94433"/>
              <a:gd name="csX3" fmla="*/ 81915 w 154305"/>
              <a:gd name="csY3" fmla="*/ 1088 h 94433"/>
              <a:gd name="csX4" fmla="*/ 120015 w 154305"/>
              <a:gd name="csY4" fmla="*/ 22043 h 94433"/>
              <a:gd name="csX5" fmla="*/ 154305 w 154305"/>
              <a:gd name="csY5" fmla="*/ 94433 h 944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54305" h="94433">
                <a:moveTo>
                  <a:pt x="0" y="90623"/>
                </a:moveTo>
                <a:cubicBezTo>
                  <a:pt x="7620" y="71890"/>
                  <a:pt x="15240" y="53158"/>
                  <a:pt x="24765" y="39188"/>
                </a:cubicBezTo>
                <a:cubicBezTo>
                  <a:pt x="34290" y="25218"/>
                  <a:pt x="47625" y="13153"/>
                  <a:pt x="57150" y="6803"/>
                </a:cubicBezTo>
                <a:cubicBezTo>
                  <a:pt x="66675" y="453"/>
                  <a:pt x="71438" y="-1452"/>
                  <a:pt x="81915" y="1088"/>
                </a:cubicBezTo>
                <a:cubicBezTo>
                  <a:pt x="92392" y="3628"/>
                  <a:pt x="107950" y="6486"/>
                  <a:pt x="120015" y="22043"/>
                </a:cubicBezTo>
                <a:cubicBezTo>
                  <a:pt x="132080" y="37600"/>
                  <a:pt x="151448" y="83955"/>
                  <a:pt x="154305" y="9443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9" name="Forme libre : forme 1088">
            <a:extLst>
              <a:ext uri="{FF2B5EF4-FFF2-40B4-BE49-F238E27FC236}">
                <a16:creationId xmlns:a16="http://schemas.microsoft.com/office/drawing/2014/main" id="{C6F0AEBE-C640-12E3-435E-2F07F43CFA3A}"/>
              </a:ext>
            </a:extLst>
          </p:cNvPr>
          <p:cNvSpPr/>
          <p:nvPr/>
        </p:nvSpPr>
        <p:spPr>
          <a:xfrm>
            <a:off x="4958878" y="4437639"/>
            <a:ext cx="187907" cy="119338"/>
          </a:xfrm>
          <a:custGeom>
            <a:avLst/>
            <a:gdLst>
              <a:gd name="csX0" fmla="*/ 0 w 154305"/>
              <a:gd name="csY0" fmla="*/ 90623 h 94433"/>
              <a:gd name="csX1" fmla="*/ 24765 w 154305"/>
              <a:gd name="csY1" fmla="*/ 39188 h 94433"/>
              <a:gd name="csX2" fmla="*/ 57150 w 154305"/>
              <a:gd name="csY2" fmla="*/ 6803 h 94433"/>
              <a:gd name="csX3" fmla="*/ 81915 w 154305"/>
              <a:gd name="csY3" fmla="*/ 1088 h 94433"/>
              <a:gd name="csX4" fmla="*/ 120015 w 154305"/>
              <a:gd name="csY4" fmla="*/ 22043 h 94433"/>
              <a:gd name="csX5" fmla="*/ 154305 w 154305"/>
              <a:gd name="csY5" fmla="*/ 94433 h 944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54305" h="94433">
                <a:moveTo>
                  <a:pt x="0" y="90623"/>
                </a:moveTo>
                <a:cubicBezTo>
                  <a:pt x="7620" y="71890"/>
                  <a:pt x="15240" y="53158"/>
                  <a:pt x="24765" y="39188"/>
                </a:cubicBezTo>
                <a:cubicBezTo>
                  <a:pt x="34290" y="25218"/>
                  <a:pt x="47625" y="13153"/>
                  <a:pt x="57150" y="6803"/>
                </a:cubicBezTo>
                <a:cubicBezTo>
                  <a:pt x="66675" y="453"/>
                  <a:pt x="71438" y="-1452"/>
                  <a:pt x="81915" y="1088"/>
                </a:cubicBezTo>
                <a:cubicBezTo>
                  <a:pt x="92392" y="3628"/>
                  <a:pt x="107950" y="6486"/>
                  <a:pt x="120015" y="22043"/>
                </a:cubicBezTo>
                <a:cubicBezTo>
                  <a:pt x="132080" y="37600"/>
                  <a:pt x="151448" y="83955"/>
                  <a:pt x="154305" y="9443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0" name="Forme libre : forme 1089">
            <a:extLst>
              <a:ext uri="{FF2B5EF4-FFF2-40B4-BE49-F238E27FC236}">
                <a16:creationId xmlns:a16="http://schemas.microsoft.com/office/drawing/2014/main" id="{EE995C6B-7B7B-EF24-1745-BA1F1AE32705}"/>
              </a:ext>
            </a:extLst>
          </p:cNvPr>
          <p:cNvSpPr/>
          <p:nvPr/>
        </p:nvSpPr>
        <p:spPr>
          <a:xfrm>
            <a:off x="5159084" y="4437639"/>
            <a:ext cx="187907" cy="119338"/>
          </a:xfrm>
          <a:custGeom>
            <a:avLst/>
            <a:gdLst>
              <a:gd name="csX0" fmla="*/ 0 w 154305"/>
              <a:gd name="csY0" fmla="*/ 90623 h 94433"/>
              <a:gd name="csX1" fmla="*/ 24765 w 154305"/>
              <a:gd name="csY1" fmla="*/ 39188 h 94433"/>
              <a:gd name="csX2" fmla="*/ 57150 w 154305"/>
              <a:gd name="csY2" fmla="*/ 6803 h 94433"/>
              <a:gd name="csX3" fmla="*/ 81915 w 154305"/>
              <a:gd name="csY3" fmla="*/ 1088 h 94433"/>
              <a:gd name="csX4" fmla="*/ 120015 w 154305"/>
              <a:gd name="csY4" fmla="*/ 22043 h 94433"/>
              <a:gd name="csX5" fmla="*/ 154305 w 154305"/>
              <a:gd name="csY5" fmla="*/ 94433 h 9443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54305" h="94433">
                <a:moveTo>
                  <a:pt x="0" y="90623"/>
                </a:moveTo>
                <a:cubicBezTo>
                  <a:pt x="7620" y="71890"/>
                  <a:pt x="15240" y="53158"/>
                  <a:pt x="24765" y="39188"/>
                </a:cubicBezTo>
                <a:cubicBezTo>
                  <a:pt x="34290" y="25218"/>
                  <a:pt x="47625" y="13153"/>
                  <a:pt x="57150" y="6803"/>
                </a:cubicBezTo>
                <a:cubicBezTo>
                  <a:pt x="66675" y="453"/>
                  <a:pt x="71438" y="-1452"/>
                  <a:pt x="81915" y="1088"/>
                </a:cubicBezTo>
                <a:cubicBezTo>
                  <a:pt x="92392" y="3628"/>
                  <a:pt x="107950" y="6486"/>
                  <a:pt x="120015" y="22043"/>
                </a:cubicBezTo>
                <a:cubicBezTo>
                  <a:pt x="132080" y="37600"/>
                  <a:pt x="151448" y="83955"/>
                  <a:pt x="154305" y="9443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1" name="ZoneTexte 1090">
            <a:extLst>
              <a:ext uri="{FF2B5EF4-FFF2-40B4-BE49-F238E27FC236}">
                <a16:creationId xmlns:a16="http://schemas.microsoft.com/office/drawing/2014/main" id="{FE7D760F-4A9F-E523-A731-9B8A9BBEFACE}"/>
              </a:ext>
            </a:extLst>
          </p:cNvPr>
          <p:cNvSpPr txBox="1"/>
          <p:nvPr/>
        </p:nvSpPr>
        <p:spPr>
          <a:xfrm>
            <a:off x="9366796" y="4793372"/>
            <a:ext cx="506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560V</a:t>
            </a:r>
          </a:p>
        </p:txBody>
      </p:sp>
      <p:sp>
        <p:nvSpPr>
          <p:cNvPr id="1092" name="ZoneTexte 1091">
            <a:extLst>
              <a:ext uri="{FF2B5EF4-FFF2-40B4-BE49-F238E27FC236}">
                <a16:creationId xmlns:a16="http://schemas.microsoft.com/office/drawing/2014/main" id="{4ABDFF76-D050-B4CF-0D96-C00F8313BE38}"/>
              </a:ext>
            </a:extLst>
          </p:cNvPr>
          <p:cNvSpPr txBox="1"/>
          <p:nvPr/>
        </p:nvSpPr>
        <p:spPr>
          <a:xfrm>
            <a:off x="9374960" y="5310054"/>
            <a:ext cx="506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560V</a:t>
            </a:r>
          </a:p>
        </p:txBody>
      </p:sp>
      <p:sp>
        <p:nvSpPr>
          <p:cNvPr id="1093" name="ZoneTexte 1092">
            <a:extLst>
              <a:ext uri="{FF2B5EF4-FFF2-40B4-BE49-F238E27FC236}">
                <a16:creationId xmlns:a16="http://schemas.microsoft.com/office/drawing/2014/main" id="{523FF85F-06A7-9133-3CFF-B4EDD5AEAEA6}"/>
              </a:ext>
            </a:extLst>
          </p:cNvPr>
          <p:cNvSpPr txBox="1"/>
          <p:nvPr/>
        </p:nvSpPr>
        <p:spPr>
          <a:xfrm>
            <a:off x="9339453" y="5769325"/>
            <a:ext cx="506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560V</a:t>
            </a:r>
          </a:p>
        </p:txBody>
      </p:sp>
      <p:sp>
        <p:nvSpPr>
          <p:cNvPr id="1094" name="ZoneTexte 1093">
            <a:extLst>
              <a:ext uri="{FF2B5EF4-FFF2-40B4-BE49-F238E27FC236}">
                <a16:creationId xmlns:a16="http://schemas.microsoft.com/office/drawing/2014/main" id="{F701B5E5-BE50-89C6-7E2D-7F343E9318C4}"/>
              </a:ext>
            </a:extLst>
          </p:cNvPr>
          <p:cNvSpPr txBox="1"/>
          <p:nvPr/>
        </p:nvSpPr>
        <p:spPr>
          <a:xfrm>
            <a:off x="9288678" y="6299721"/>
            <a:ext cx="60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-560V</a:t>
            </a:r>
          </a:p>
        </p:txBody>
      </p:sp>
      <p:cxnSp>
        <p:nvCxnSpPr>
          <p:cNvPr id="1096" name="Connecteur droit 1095">
            <a:extLst>
              <a:ext uri="{FF2B5EF4-FFF2-40B4-BE49-F238E27FC236}">
                <a16:creationId xmlns:a16="http://schemas.microsoft.com/office/drawing/2014/main" id="{304725A3-9F66-9805-9541-8C0FE9E1FA78}"/>
              </a:ext>
            </a:extLst>
          </p:cNvPr>
          <p:cNvCxnSpPr>
            <a:cxnSpLocks/>
          </p:cNvCxnSpPr>
          <p:nvPr/>
        </p:nvCxnSpPr>
        <p:spPr>
          <a:xfrm>
            <a:off x="9786672" y="5411018"/>
            <a:ext cx="1994560" cy="12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8" name="Connecteur droit 1097">
            <a:extLst>
              <a:ext uri="{FF2B5EF4-FFF2-40B4-BE49-F238E27FC236}">
                <a16:creationId xmlns:a16="http://schemas.microsoft.com/office/drawing/2014/main" id="{23DD8DA6-1E26-362C-158B-13C33BCCA6EA}"/>
              </a:ext>
            </a:extLst>
          </p:cNvPr>
          <p:cNvCxnSpPr>
            <a:cxnSpLocks/>
          </p:cNvCxnSpPr>
          <p:nvPr/>
        </p:nvCxnSpPr>
        <p:spPr>
          <a:xfrm>
            <a:off x="9783698" y="4897776"/>
            <a:ext cx="1994560" cy="12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9" name="Connecteur droit 1098">
            <a:extLst>
              <a:ext uri="{FF2B5EF4-FFF2-40B4-BE49-F238E27FC236}">
                <a16:creationId xmlns:a16="http://schemas.microsoft.com/office/drawing/2014/main" id="{B1F0CEAC-CEAD-40BA-EEAB-1983198DAFF9}"/>
              </a:ext>
            </a:extLst>
          </p:cNvPr>
          <p:cNvCxnSpPr>
            <a:cxnSpLocks/>
          </p:cNvCxnSpPr>
          <p:nvPr/>
        </p:nvCxnSpPr>
        <p:spPr>
          <a:xfrm>
            <a:off x="9783698" y="5915420"/>
            <a:ext cx="1994560" cy="12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0" name="Connecteur droit 1099">
            <a:extLst>
              <a:ext uri="{FF2B5EF4-FFF2-40B4-BE49-F238E27FC236}">
                <a16:creationId xmlns:a16="http://schemas.microsoft.com/office/drawing/2014/main" id="{0B92F183-1387-2E3A-BFD1-2F987EE947AB}"/>
              </a:ext>
            </a:extLst>
          </p:cNvPr>
          <p:cNvCxnSpPr>
            <a:cxnSpLocks/>
          </p:cNvCxnSpPr>
          <p:nvPr/>
        </p:nvCxnSpPr>
        <p:spPr>
          <a:xfrm>
            <a:off x="9827428" y="6425478"/>
            <a:ext cx="1994560" cy="12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1" name="ZoneTexte 1100">
            <a:extLst>
              <a:ext uri="{FF2B5EF4-FFF2-40B4-BE49-F238E27FC236}">
                <a16:creationId xmlns:a16="http://schemas.microsoft.com/office/drawing/2014/main" id="{F0E1EF4D-BEE6-57E9-66B5-95F13ABF499A}"/>
              </a:ext>
            </a:extLst>
          </p:cNvPr>
          <p:cNvSpPr txBox="1"/>
          <p:nvPr/>
        </p:nvSpPr>
        <p:spPr>
          <a:xfrm>
            <a:off x="9526316" y="4577004"/>
            <a:ext cx="3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v1</a:t>
            </a:r>
          </a:p>
        </p:txBody>
      </p:sp>
      <p:sp>
        <p:nvSpPr>
          <p:cNvPr id="1102" name="ZoneTexte 1101">
            <a:extLst>
              <a:ext uri="{FF2B5EF4-FFF2-40B4-BE49-F238E27FC236}">
                <a16:creationId xmlns:a16="http://schemas.microsoft.com/office/drawing/2014/main" id="{BBED8805-A888-D9F0-8518-B0321D6B8637}"/>
              </a:ext>
            </a:extLst>
          </p:cNvPr>
          <p:cNvSpPr txBox="1"/>
          <p:nvPr/>
        </p:nvSpPr>
        <p:spPr>
          <a:xfrm>
            <a:off x="9526316" y="5120460"/>
            <a:ext cx="3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v2</a:t>
            </a:r>
          </a:p>
        </p:txBody>
      </p:sp>
      <p:sp>
        <p:nvSpPr>
          <p:cNvPr id="1103" name="ZoneTexte 1102">
            <a:extLst>
              <a:ext uri="{FF2B5EF4-FFF2-40B4-BE49-F238E27FC236}">
                <a16:creationId xmlns:a16="http://schemas.microsoft.com/office/drawing/2014/main" id="{C2C4C04A-0FC5-61FF-875C-220A6EBF8D79}"/>
              </a:ext>
            </a:extLst>
          </p:cNvPr>
          <p:cNvSpPr txBox="1"/>
          <p:nvPr/>
        </p:nvSpPr>
        <p:spPr>
          <a:xfrm>
            <a:off x="9423312" y="5598221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u12</a:t>
            </a:r>
          </a:p>
        </p:txBody>
      </p:sp>
      <p:cxnSp>
        <p:nvCxnSpPr>
          <p:cNvPr id="1105" name="Connecteur droit avec flèche 1104">
            <a:extLst>
              <a:ext uri="{FF2B5EF4-FFF2-40B4-BE49-F238E27FC236}">
                <a16:creationId xmlns:a16="http://schemas.microsoft.com/office/drawing/2014/main" id="{41B57574-FA51-1913-BAF9-6180EC8FF1A1}"/>
              </a:ext>
            </a:extLst>
          </p:cNvPr>
          <p:cNvCxnSpPr/>
          <p:nvPr/>
        </p:nvCxnSpPr>
        <p:spPr>
          <a:xfrm flipV="1">
            <a:off x="9120687" y="5287022"/>
            <a:ext cx="0" cy="1189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6" name="ZoneTexte 1105">
            <a:extLst>
              <a:ext uri="{FF2B5EF4-FFF2-40B4-BE49-F238E27FC236}">
                <a16:creationId xmlns:a16="http://schemas.microsoft.com/office/drawing/2014/main" id="{40F86098-8A52-1898-DBD7-061C3C1F699E}"/>
              </a:ext>
            </a:extLst>
          </p:cNvPr>
          <p:cNvSpPr txBox="1"/>
          <p:nvPr/>
        </p:nvSpPr>
        <p:spPr>
          <a:xfrm>
            <a:off x="9046034" y="5104750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u12</a:t>
            </a:r>
          </a:p>
        </p:txBody>
      </p:sp>
      <p:cxnSp>
        <p:nvCxnSpPr>
          <p:cNvPr id="1108" name="Connecteur droit avec flèche 1107">
            <a:extLst>
              <a:ext uri="{FF2B5EF4-FFF2-40B4-BE49-F238E27FC236}">
                <a16:creationId xmlns:a16="http://schemas.microsoft.com/office/drawing/2014/main" id="{208A6E14-C3E3-68CB-9FED-41004B6AA759}"/>
              </a:ext>
            </a:extLst>
          </p:cNvPr>
          <p:cNvCxnSpPr/>
          <p:nvPr/>
        </p:nvCxnSpPr>
        <p:spPr>
          <a:xfrm flipV="1">
            <a:off x="9014460" y="5310913"/>
            <a:ext cx="0" cy="727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9" name="ZoneTexte 1108">
            <a:extLst>
              <a:ext uri="{FF2B5EF4-FFF2-40B4-BE49-F238E27FC236}">
                <a16:creationId xmlns:a16="http://schemas.microsoft.com/office/drawing/2014/main" id="{8CE67842-D614-E0EF-2CCB-E8556EF4A130}"/>
              </a:ext>
            </a:extLst>
          </p:cNvPr>
          <p:cNvSpPr txBox="1"/>
          <p:nvPr/>
        </p:nvSpPr>
        <p:spPr>
          <a:xfrm>
            <a:off x="9167838" y="5544181"/>
            <a:ext cx="3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v2</a:t>
            </a:r>
          </a:p>
        </p:txBody>
      </p:sp>
      <p:sp>
        <p:nvSpPr>
          <p:cNvPr id="1110" name="ZoneTexte 1109">
            <a:extLst>
              <a:ext uri="{FF2B5EF4-FFF2-40B4-BE49-F238E27FC236}">
                <a16:creationId xmlns:a16="http://schemas.microsoft.com/office/drawing/2014/main" id="{519F7EFF-F9FF-4800-3685-735C23F1747C}"/>
              </a:ext>
            </a:extLst>
          </p:cNvPr>
          <p:cNvSpPr txBox="1"/>
          <p:nvPr/>
        </p:nvSpPr>
        <p:spPr>
          <a:xfrm>
            <a:off x="8954616" y="5533111"/>
            <a:ext cx="3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v1</a:t>
            </a:r>
          </a:p>
        </p:txBody>
      </p:sp>
      <p:cxnSp>
        <p:nvCxnSpPr>
          <p:cNvPr id="1111" name="Connecteur droit avec flèche 1110">
            <a:extLst>
              <a:ext uri="{FF2B5EF4-FFF2-40B4-BE49-F238E27FC236}">
                <a16:creationId xmlns:a16="http://schemas.microsoft.com/office/drawing/2014/main" id="{177A8946-E531-F9D0-F7E4-994D35491464}"/>
              </a:ext>
            </a:extLst>
          </p:cNvPr>
          <p:cNvCxnSpPr>
            <a:cxnSpLocks/>
          </p:cNvCxnSpPr>
          <p:nvPr/>
        </p:nvCxnSpPr>
        <p:spPr>
          <a:xfrm flipV="1">
            <a:off x="9197340" y="5382298"/>
            <a:ext cx="0" cy="664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3" name="ZoneTexte 1112">
            <a:extLst>
              <a:ext uri="{FF2B5EF4-FFF2-40B4-BE49-F238E27FC236}">
                <a16:creationId xmlns:a16="http://schemas.microsoft.com/office/drawing/2014/main" id="{FDE04099-EE71-3FA0-A307-BB2FE8EADF13}"/>
              </a:ext>
            </a:extLst>
          </p:cNvPr>
          <p:cNvSpPr txBox="1"/>
          <p:nvPr/>
        </p:nvSpPr>
        <p:spPr>
          <a:xfrm>
            <a:off x="8954616" y="5945493"/>
            <a:ext cx="3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0v</a:t>
            </a:r>
          </a:p>
        </p:txBody>
      </p:sp>
      <p:sp>
        <p:nvSpPr>
          <p:cNvPr id="1114" name="ZoneTexte 1113">
            <a:extLst>
              <a:ext uri="{FF2B5EF4-FFF2-40B4-BE49-F238E27FC236}">
                <a16:creationId xmlns:a16="http://schemas.microsoft.com/office/drawing/2014/main" id="{AB4F390A-ABE0-BBC6-A278-B93440C2BCA4}"/>
              </a:ext>
            </a:extLst>
          </p:cNvPr>
          <p:cNvSpPr txBox="1"/>
          <p:nvPr/>
        </p:nvSpPr>
        <p:spPr>
          <a:xfrm>
            <a:off x="2171659" y="5968230"/>
            <a:ext cx="232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7030A0"/>
                </a:solidFill>
              </a:rPr>
              <a:t>redresseur</a:t>
            </a:r>
          </a:p>
        </p:txBody>
      </p:sp>
      <p:sp>
        <p:nvSpPr>
          <p:cNvPr id="1115" name="ZoneTexte 1114">
            <a:extLst>
              <a:ext uri="{FF2B5EF4-FFF2-40B4-BE49-F238E27FC236}">
                <a16:creationId xmlns:a16="http://schemas.microsoft.com/office/drawing/2014/main" id="{321723E9-BC32-2734-D67A-70AB159B6BF6}"/>
              </a:ext>
            </a:extLst>
          </p:cNvPr>
          <p:cNvSpPr txBox="1"/>
          <p:nvPr/>
        </p:nvSpPr>
        <p:spPr>
          <a:xfrm>
            <a:off x="5635654" y="5963360"/>
            <a:ext cx="232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7030A0"/>
                </a:solidFill>
              </a:rPr>
              <a:t>filtrage</a:t>
            </a:r>
          </a:p>
        </p:txBody>
      </p:sp>
      <p:sp>
        <p:nvSpPr>
          <p:cNvPr id="1116" name="ZoneTexte 1115">
            <a:extLst>
              <a:ext uri="{FF2B5EF4-FFF2-40B4-BE49-F238E27FC236}">
                <a16:creationId xmlns:a16="http://schemas.microsoft.com/office/drawing/2014/main" id="{85125A82-28BD-1ACD-29ED-F10252B75521}"/>
              </a:ext>
            </a:extLst>
          </p:cNvPr>
          <p:cNvSpPr txBox="1"/>
          <p:nvPr/>
        </p:nvSpPr>
        <p:spPr>
          <a:xfrm>
            <a:off x="8049874" y="5981564"/>
            <a:ext cx="232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7030A0"/>
                </a:solidFill>
              </a:rPr>
              <a:t>onduleur</a:t>
            </a:r>
          </a:p>
        </p:txBody>
      </p:sp>
      <p:sp>
        <p:nvSpPr>
          <p:cNvPr id="1117" name="ZoneTexte 1116">
            <a:extLst>
              <a:ext uri="{FF2B5EF4-FFF2-40B4-BE49-F238E27FC236}">
                <a16:creationId xmlns:a16="http://schemas.microsoft.com/office/drawing/2014/main" id="{B0C77218-D76A-F606-E881-D23308A29D01}"/>
              </a:ext>
            </a:extLst>
          </p:cNvPr>
          <p:cNvSpPr txBox="1"/>
          <p:nvPr/>
        </p:nvSpPr>
        <p:spPr>
          <a:xfrm>
            <a:off x="9897098" y="3442506"/>
            <a:ext cx="2103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tensions u12,u23,u31 à fréquence variable</a:t>
            </a:r>
          </a:p>
        </p:txBody>
      </p:sp>
      <p:cxnSp>
        <p:nvCxnSpPr>
          <p:cNvPr id="1118" name="Connecteur droit 1117">
            <a:extLst>
              <a:ext uri="{FF2B5EF4-FFF2-40B4-BE49-F238E27FC236}">
                <a16:creationId xmlns:a16="http://schemas.microsoft.com/office/drawing/2014/main" id="{4FF235DF-9EF6-B665-9C60-C592E9A9C7C6}"/>
              </a:ext>
            </a:extLst>
          </p:cNvPr>
          <p:cNvCxnSpPr/>
          <p:nvPr/>
        </p:nvCxnSpPr>
        <p:spPr>
          <a:xfrm>
            <a:off x="1357165" y="2284505"/>
            <a:ext cx="162560" cy="14732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9" name="Connecteur droit 1118">
            <a:extLst>
              <a:ext uri="{FF2B5EF4-FFF2-40B4-BE49-F238E27FC236}">
                <a16:creationId xmlns:a16="http://schemas.microsoft.com/office/drawing/2014/main" id="{AE5608E6-FDB2-AFBE-C297-C2BE81A6561C}"/>
              </a:ext>
            </a:extLst>
          </p:cNvPr>
          <p:cNvCxnSpPr/>
          <p:nvPr/>
        </p:nvCxnSpPr>
        <p:spPr>
          <a:xfrm>
            <a:off x="1357165" y="2331591"/>
            <a:ext cx="162560" cy="14732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0" name="Connecteur droit 1119">
            <a:extLst>
              <a:ext uri="{FF2B5EF4-FFF2-40B4-BE49-F238E27FC236}">
                <a16:creationId xmlns:a16="http://schemas.microsoft.com/office/drawing/2014/main" id="{99027974-6978-13BB-8412-65980B0CDD4F}"/>
              </a:ext>
            </a:extLst>
          </p:cNvPr>
          <p:cNvCxnSpPr/>
          <p:nvPr/>
        </p:nvCxnSpPr>
        <p:spPr>
          <a:xfrm>
            <a:off x="1371209" y="2249041"/>
            <a:ext cx="162560" cy="14732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2" name="Image 1121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EF5CC1A6-9C39-3DE9-4783-E08C8C5E27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5277" y="4391079"/>
            <a:ext cx="381303" cy="890863"/>
          </a:xfrm>
          <a:prstGeom prst="rect">
            <a:avLst/>
          </a:prstGeom>
        </p:spPr>
      </p:pic>
      <p:cxnSp>
        <p:nvCxnSpPr>
          <p:cNvPr id="1123" name="Connecteur droit avec flèche 1122">
            <a:extLst>
              <a:ext uri="{FF2B5EF4-FFF2-40B4-BE49-F238E27FC236}">
                <a16:creationId xmlns:a16="http://schemas.microsoft.com/office/drawing/2014/main" id="{502E49D8-1585-0A4C-4746-BCCD0A7D66B1}"/>
              </a:ext>
            </a:extLst>
          </p:cNvPr>
          <p:cNvCxnSpPr/>
          <p:nvPr/>
        </p:nvCxnSpPr>
        <p:spPr>
          <a:xfrm flipV="1">
            <a:off x="5709208" y="5026901"/>
            <a:ext cx="0" cy="79991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4" name="ZoneTexte 1123">
            <a:extLst>
              <a:ext uri="{FF2B5EF4-FFF2-40B4-BE49-F238E27FC236}">
                <a16:creationId xmlns:a16="http://schemas.microsoft.com/office/drawing/2014/main" id="{C75ACA81-B1E1-6745-53A3-19DE1FCF66A9}"/>
              </a:ext>
            </a:extLst>
          </p:cNvPr>
          <p:cNvSpPr txBox="1"/>
          <p:nvPr/>
        </p:nvSpPr>
        <p:spPr>
          <a:xfrm>
            <a:off x="5648774" y="5362149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U</a:t>
            </a:r>
          </a:p>
        </p:txBody>
      </p:sp>
      <p:pic>
        <p:nvPicPr>
          <p:cNvPr id="1126" name="Image 1125" descr="Une image contenant texte, diagramme, Dessin technique, Police&#10;&#10;Le contenu généré par l’IA peut être incorrect.">
            <a:extLst>
              <a:ext uri="{FF2B5EF4-FFF2-40B4-BE49-F238E27FC236}">
                <a16:creationId xmlns:a16="http://schemas.microsoft.com/office/drawing/2014/main" id="{3A2ADB7B-50DA-570E-97EE-ADA8D5E7C6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7273" y="1069571"/>
            <a:ext cx="3109229" cy="2469094"/>
          </a:xfrm>
          <a:prstGeom prst="rect">
            <a:avLst/>
          </a:prstGeom>
        </p:spPr>
      </p:pic>
      <p:sp>
        <p:nvSpPr>
          <p:cNvPr id="1127" name="ZoneTexte 1126">
            <a:extLst>
              <a:ext uri="{FF2B5EF4-FFF2-40B4-BE49-F238E27FC236}">
                <a16:creationId xmlns:a16="http://schemas.microsoft.com/office/drawing/2014/main" id="{5D67D940-70C7-5867-9785-FDE952CD6478}"/>
              </a:ext>
            </a:extLst>
          </p:cNvPr>
          <p:cNvSpPr txBox="1"/>
          <p:nvPr/>
        </p:nvSpPr>
        <p:spPr>
          <a:xfrm>
            <a:off x="9845223" y="1713053"/>
            <a:ext cx="1933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extrait documentation ATV320</a:t>
            </a:r>
          </a:p>
        </p:txBody>
      </p:sp>
      <p:sp>
        <p:nvSpPr>
          <p:cNvPr id="1128" name="Rectangle 1127">
            <a:extLst>
              <a:ext uri="{FF2B5EF4-FFF2-40B4-BE49-F238E27FC236}">
                <a16:creationId xmlns:a16="http://schemas.microsoft.com/office/drawing/2014/main" id="{D8580215-D21B-2DF7-4BF5-BD07892EB499}"/>
              </a:ext>
            </a:extLst>
          </p:cNvPr>
          <p:cNvSpPr/>
          <p:nvPr/>
        </p:nvSpPr>
        <p:spPr>
          <a:xfrm>
            <a:off x="8040294" y="1023272"/>
            <a:ext cx="548121" cy="238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30" name="Image 1129" descr="Une image contenant texte, machine&#10;&#10;Le contenu généré par l’IA peut être incorrect.">
            <a:extLst>
              <a:ext uri="{FF2B5EF4-FFF2-40B4-BE49-F238E27FC236}">
                <a16:creationId xmlns:a16="http://schemas.microsoft.com/office/drawing/2014/main" id="{9ADA8A0D-8379-9017-E8DD-B18FB878B5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2954" y="1424116"/>
            <a:ext cx="1059272" cy="15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15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D6DE6-B63B-7FBE-8A75-038D578F1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/>
              <a:t>Le variateur de fréquence (entrée monophasée/sortie triphasée)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6FF79EA-4483-05D1-828A-0F8E89A33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04" y="1243234"/>
            <a:ext cx="218122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42EDC8-8FE0-3C90-377E-B16BEE44D58E}"/>
              </a:ext>
            </a:extLst>
          </p:cNvPr>
          <p:cNvSpPr/>
          <p:nvPr/>
        </p:nvSpPr>
        <p:spPr>
          <a:xfrm>
            <a:off x="1630680" y="1243234"/>
            <a:ext cx="477520" cy="467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ECC4BDF-5485-5AD6-EA48-14B527491BF3}"/>
              </a:ext>
            </a:extLst>
          </p:cNvPr>
          <p:cNvCxnSpPr>
            <a:cxnSpLocks/>
          </p:cNvCxnSpPr>
          <p:nvPr/>
        </p:nvCxnSpPr>
        <p:spPr>
          <a:xfrm flipV="1">
            <a:off x="1914769" y="1278698"/>
            <a:ext cx="0" cy="46736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B0CD9B9-C62D-ACE1-36BB-0D164A385F9A}"/>
              </a:ext>
            </a:extLst>
          </p:cNvPr>
          <p:cNvCxnSpPr/>
          <p:nvPr/>
        </p:nvCxnSpPr>
        <p:spPr>
          <a:xfrm>
            <a:off x="1833489" y="1456498"/>
            <a:ext cx="162560" cy="14732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A3BCE20-225A-C932-C514-7BBF69DF5868}"/>
              </a:ext>
            </a:extLst>
          </p:cNvPr>
          <p:cNvCxnSpPr/>
          <p:nvPr/>
        </p:nvCxnSpPr>
        <p:spPr>
          <a:xfrm>
            <a:off x="1833489" y="1503584"/>
            <a:ext cx="162560" cy="14732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1226DED-FB47-CDB5-05F9-0CEC6840098F}"/>
              </a:ext>
            </a:extLst>
          </p:cNvPr>
          <p:cNvCxnSpPr/>
          <p:nvPr/>
        </p:nvCxnSpPr>
        <p:spPr>
          <a:xfrm>
            <a:off x="1834685" y="2212783"/>
            <a:ext cx="162560" cy="14732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DDC3FF9-0F0D-83EA-9DAA-32930F47C686}"/>
              </a:ext>
            </a:extLst>
          </p:cNvPr>
          <p:cNvCxnSpPr/>
          <p:nvPr/>
        </p:nvCxnSpPr>
        <p:spPr>
          <a:xfrm>
            <a:off x="1834685" y="2259869"/>
            <a:ext cx="162560" cy="14732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25DC8E4-D2D7-3160-CEE6-AFBD8CA3A969}"/>
              </a:ext>
            </a:extLst>
          </p:cNvPr>
          <p:cNvCxnSpPr/>
          <p:nvPr/>
        </p:nvCxnSpPr>
        <p:spPr>
          <a:xfrm>
            <a:off x="1848729" y="2177319"/>
            <a:ext cx="162560" cy="14732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 descr="Une image contenant ligne, Tracé, diagramme&#10;&#10;Le contenu généré par l’IA peut être incorrect.">
            <a:extLst>
              <a:ext uri="{FF2B5EF4-FFF2-40B4-BE49-F238E27FC236}">
                <a16:creationId xmlns:a16="http://schemas.microsoft.com/office/drawing/2014/main" id="{E07643F9-40E7-E33C-0E36-12977209E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89" y="4629837"/>
            <a:ext cx="1962375" cy="1511287"/>
          </a:xfrm>
          <a:prstGeom prst="rect">
            <a:avLst/>
          </a:prstGeom>
        </p:spPr>
      </p:pic>
      <p:pic>
        <p:nvPicPr>
          <p:cNvPr id="21" name="Image 20" descr="Une image contenant ligne, Tracé, diagramme&#10;&#10;Le contenu généré par l’IA peut être incorrect.">
            <a:extLst>
              <a:ext uri="{FF2B5EF4-FFF2-40B4-BE49-F238E27FC236}">
                <a16:creationId xmlns:a16="http://schemas.microsoft.com/office/drawing/2014/main" id="{38A33B59-1F79-E874-921C-235408A788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3169529" y="4609485"/>
            <a:ext cx="1962375" cy="1511287"/>
          </a:xfrm>
          <a:prstGeom prst="rect">
            <a:avLst/>
          </a:prstGeom>
        </p:spPr>
      </p:pic>
      <p:pic>
        <p:nvPicPr>
          <p:cNvPr id="23" name="Image 22" descr="Une image contenant ligne, diagramme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758471FC-0562-0C32-D355-BE46EADE2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4847227"/>
            <a:ext cx="800100" cy="107632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70505CD7-7A1B-EBCE-CC25-67F53ABBCA54}"/>
              </a:ext>
            </a:extLst>
          </p:cNvPr>
          <p:cNvSpPr txBox="1"/>
          <p:nvPr/>
        </p:nvSpPr>
        <p:spPr>
          <a:xfrm>
            <a:off x="2011289" y="4999909"/>
            <a:ext cx="327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L1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7B80697-A85B-11BC-5AA8-D1C00B209CCC}"/>
              </a:ext>
            </a:extLst>
          </p:cNvPr>
          <p:cNvSpPr txBox="1"/>
          <p:nvPr/>
        </p:nvSpPr>
        <p:spPr>
          <a:xfrm>
            <a:off x="1961734" y="5300421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L2/N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60BD9BC-9E78-3442-0B91-4C07E44041C4}"/>
              </a:ext>
            </a:extLst>
          </p:cNvPr>
          <p:cNvCxnSpPr/>
          <p:nvPr/>
        </p:nvCxnSpPr>
        <p:spPr>
          <a:xfrm flipV="1">
            <a:off x="2990070" y="4965173"/>
            <a:ext cx="0" cy="79991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0815302B-D432-93BC-496F-4B04CA277C2A}"/>
              </a:ext>
            </a:extLst>
          </p:cNvPr>
          <p:cNvSpPr txBox="1"/>
          <p:nvPr/>
        </p:nvSpPr>
        <p:spPr>
          <a:xfrm>
            <a:off x="2929636" y="5300421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U</a:t>
            </a:r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BFB24C2D-BABE-84A5-99EA-5BD72A0E12B2}"/>
              </a:ext>
            </a:extLst>
          </p:cNvPr>
          <p:cNvGrpSpPr/>
          <p:nvPr/>
        </p:nvGrpSpPr>
        <p:grpSpPr>
          <a:xfrm>
            <a:off x="3425952" y="4696001"/>
            <a:ext cx="1605200" cy="611145"/>
            <a:chOff x="3425952" y="4066011"/>
            <a:chExt cx="1605200" cy="611145"/>
          </a:xfrm>
        </p:grpSpPr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E166F2C5-637A-AE15-81B7-28EAD31EBD1E}"/>
                </a:ext>
              </a:extLst>
            </p:cNvPr>
            <p:cNvSpPr/>
            <p:nvPr/>
          </p:nvSpPr>
          <p:spPr>
            <a:xfrm>
              <a:off x="3425952" y="4066011"/>
              <a:ext cx="390144" cy="603525"/>
            </a:xfrm>
            <a:custGeom>
              <a:avLst/>
              <a:gdLst>
                <a:gd name="csX0" fmla="*/ 0 w 390144"/>
                <a:gd name="csY0" fmla="*/ 591333 h 603525"/>
                <a:gd name="csX1" fmla="*/ 60960 w 390144"/>
                <a:gd name="csY1" fmla="*/ 310917 h 603525"/>
                <a:gd name="csX2" fmla="*/ 128016 w 390144"/>
                <a:gd name="csY2" fmla="*/ 85365 h 603525"/>
                <a:gd name="csX3" fmla="*/ 195072 w 390144"/>
                <a:gd name="csY3" fmla="*/ 21 h 603525"/>
                <a:gd name="csX4" fmla="*/ 274320 w 390144"/>
                <a:gd name="csY4" fmla="*/ 91461 h 603525"/>
                <a:gd name="csX5" fmla="*/ 329184 w 390144"/>
                <a:gd name="csY5" fmla="*/ 310917 h 603525"/>
                <a:gd name="csX6" fmla="*/ 390144 w 390144"/>
                <a:gd name="csY6" fmla="*/ 603525 h 6035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90144" h="603525">
                  <a:moveTo>
                    <a:pt x="0" y="591333"/>
                  </a:moveTo>
                  <a:cubicBezTo>
                    <a:pt x="19812" y="493289"/>
                    <a:pt x="39624" y="395245"/>
                    <a:pt x="60960" y="310917"/>
                  </a:cubicBezTo>
                  <a:cubicBezTo>
                    <a:pt x="82296" y="226589"/>
                    <a:pt x="105664" y="137181"/>
                    <a:pt x="128016" y="85365"/>
                  </a:cubicBezTo>
                  <a:cubicBezTo>
                    <a:pt x="150368" y="33549"/>
                    <a:pt x="170688" y="-995"/>
                    <a:pt x="195072" y="21"/>
                  </a:cubicBezTo>
                  <a:cubicBezTo>
                    <a:pt x="219456" y="1037"/>
                    <a:pt x="251968" y="39645"/>
                    <a:pt x="274320" y="91461"/>
                  </a:cubicBezTo>
                  <a:cubicBezTo>
                    <a:pt x="296672" y="143277"/>
                    <a:pt x="309880" y="225573"/>
                    <a:pt x="329184" y="310917"/>
                  </a:cubicBezTo>
                  <a:cubicBezTo>
                    <a:pt x="348488" y="396261"/>
                    <a:pt x="369316" y="499893"/>
                    <a:pt x="390144" y="60352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F6B6AD85-2200-A2F2-4373-B6A52DD7945C}"/>
                </a:ext>
              </a:extLst>
            </p:cNvPr>
            <p:cNvSpPr/>
            <p:nvPr/>
          </p:nvSpPr>
          <p:spPr>
            <a:xfrm>
              <a:off x="3820588" y="4068551"/>
              <a:ext cx="402844" cy="603525"/>
            </a:xfrm>
            <a:custGeom>
              <a:avLst/>
              <a:gdLst>
                <a:gd name="csX0" fmla="*/ 0 w 390144"/>
                <a:gd name="csY0" fmla="*/ 591333 h 603525"/>
                <a:gd name="csX1" fmla="*/ 60960 w 390144"/>
                <a:gd name="csY1" fmla="*/ 310917 h 603525"/>
                <a:gd name="csX2" fmla="*/ 128016 w 390144"/>
                <a:gd name="csY2" fmla="*/ 85365 h 603525"/>
                <a:gd name="csX3" fmla="*/ 195072 w 390144"/>
                <a:gd name="csY3" fmla="*/ 21 h 603525"/>
                <a:gd name="csX4" fmla="*/ 274320 w 390144"/>
                <a:gd name="csY4" fmla="*/ 91461 h 603525"/>
                <a:gd name="csX5" fmla="*/ 329184 w 390144"/>
                <a:gd name="csY5" fmla="*/ 310917 h 603525"/>
                <a:gd name="csX6" fmla="*/ 390144 w 390144"/>
                <a:gd name="csY6" fmla="*/ 603525 h 6035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90144" h="603525">
                  <a:moveTo>
                    <a:pt x="0" y="591333"/>
                  </a:moveTo>
                  <a:cubicBezTo>
                    <a:pt x="19812" y="493289"/>
                    <a:pt x="39624" y="395245"/>
                    <a:pt x="60960" y="310917"/>
                  </a:cubicBezTo>
                  <a:cubicBezTo>
                    <a:pt x="82296" y="226589"/>
                    <a:pt x="105664" y="137181"/>
                    <a:pt x="128016" y="85365"/>
                  </a:cubicBezTo>
                  <a:cubicBezTo>
                    <a:pt x="150368" y="33549"/>
                    <a:pt x="170688" y="-995"/>
                    <a:pt x="195072" y="21"/>
                  </a:cubicBezTo>
                  <a:cubicBezTo>
                    <a:pt x="219456" y="1037"/>
                    <a:pt x="251968" y="39645"/>
                    <a:pt x="274320" y="91461"/>
                  </a:cubicBezTo>
                  <a:cubicBezTo>
                    <a:pt x="296672" y="143277"/>
                    <a:pt x="309880" y="225573"/>
                    <a:pt x="329184" y="310917"/>
                  </a:cubicBezTo>
                  <a:cubicBezTo>
                    <a:pt x="348488" y="396261"/>
                    <a:pt x="369316" y="499893"/>
                    <a:pt x="390144" y="60352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4A032D7D-3F9D-12EE-B505-FC26C69A304D}"/>
                </a:ext>
              </a:extLst>
            </p:cNvPr>
            <p:cNvSpPr/>
            <p:nvPr/>
          </p:nvSpPr>
          <p:spPr>
            <a:xfrm>
              <a:off x="4233672" y="4071091"/>
              <a:ext cx="390144" cy="603525"/>
            </a:xfrm>
            <a:custGeom>
              <a:avLst/>
              <a:gdLst>
                <a:gd name="csX0" fmla="*/ 0 w 390144"/>
                <a:gd name="csY0" fmla="*/ 591333 h 603525"/>
                <a:gd name="csX1" fmla="*/ 60960 w 390144"/>
                <a:gd name="csY1" fmla="*/ 310917 h 603525"/>
                <a:gd name="csX2" fmla="*/ 128016 w 390144"/>
                <a:gd name="csY2" fmla="*/ 85365 h 603525"/>
                <a:gd name="csX3" fmla="*/ 195072 w 390144"/>
                <a:gd name="csY3" fmla="*/ 21 h 603525"/>
                <a:gd name="csX4" fmla="*/ 274320 w 390144"/>
                <a:gd name="csY4" fmla="*/ 91461 h 603525"/>
                <a:gd name="csX5" fmla="*/ 329184 w 390144"/>
                <a:gd name="csY5" fmla="*/ 310917 h 603525"/>
                <a:gd name="csX6" fmla="*/ 390144 w 390144"/>
                <a:gd name="csY6" fmla="*/ 603525 h 6035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90144" h="603525">
                  <a:moveTo>
                    <a:pt x="0" y="591333"/>
                  </a:moveTo>
                  <a:cubicBezTo>
                    <a:pt x="19812" y="493289"/>
                    <a:pt x="39624" y="395245"/>
                    <a:pt x="60960" y="310917"/>
                  </a:cubicBezTo>
                  <a:cubicBezTo>
                    <a:pt x="82296" y="226589"/>
                    <a:pt x="105664" y="137181"/>
                    <a:pt x="128016" y="85365"/>
                  </a:cubicBezTo>
                  <a:cubicBezTo>
                    <a:pt x="150368" y="33549"/>
                    <a:pt x="170688" y="-995"/>
                    <a:pt x="195072" y="21"/>
                  </a:cubicBezTo>
                  <a:cubicBezTo>
                    <a:pt x="219456" y="1037"/>
                    <a:pt x="251968" y="39645"/>
                    <a:pt x="274320" y="91461"/>
                  </a:cubicBezTo>
                  <a:cubicBezTo>
                    <a:pt x="296672" y="143277"/>
                    <a:pt x="309880" y="225573"/>
                    <a:pt x="329184" y="310917"/>
                  </a:cubicBezTo>
                  <a:cubicBezTo>
                    <a:pt x="348488" y="396261"/>
                    <a:pt x="369316" y="499893"/>
                    <a:pt x="390144" y="60352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D2A2A8C4-919D-B319-2C20-3CDCB54FEBCE}"/>
                </a:ext>
              </a:extLst>
            </p:cNvPr>
            <p:cNvSpPr/>
            <p:nvPr/>
          </p:nvSpPr>
          <p:spPr>
            <a:xfrm>
              <a:off x="4628308" y="4073631"/>
              <a:ext cx="402844" cy="603525"/>
            </a:xfrm>
            <a:custGeom>
              <a:avLst/>
              <a:gdLst>
                <a:gd name="csX0" fmla="*/ 0 w 390144"/>
                <a:gd name="csY0" fmla="*/ 591333 h 603525"/>
                <a:gd name="csX1" fmla="*/ 60960 w 390144"/>
                <a:gd name="csY1" fmla="*/ 310917 h 603525"/>
                <a:gd name="csX2" fmla="*/ 128016 w 390144"/>
                <a:gd name="csY2" fmla="*/ 85365 h 603525"/>
                <a:gd name="csX3" fmla="*/ 195072 w 390144"/>
                <a:gd name="csY3" fmla="*/ 21 h 603525"/>
                <a:gd name="csX4" fmla="*/ 274320 w 390144"/>
                <a:gd name="csY4" fmla="*/ 91461 h 603525"/>
                <a:gd name="csX5" fmla="*/ 329184 w 390144"/>
                <a:gd name="csY5" fmla="*/ 310917 h 603525"/>
                <a:gd name="csX6" fmla="*/ 390144 w 390144"/>
                <a:gd name="csY6" fmla="*/ 603525 h 6035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90144" h="603525">
                  <a:moveTo>
                    <a:pt x="0" y="591333"/>
                  </a:moveTo>
                  <a:cubicBezTo>
                    <a:pt x="19812" y="493289"/>
                    <a:pt x="39624" y="395245"/>
                    <a:pt x="60960" y="310917"/>
                  </a:cubicBezTo>
                  <a:cubicBezTo>
                    <a:pt x="82296" y="226589"/>
                    <a:pt x="105664" y="137181"/>
                    <a:pt x="128016" y="85365"/>
                  </a:cubicBezTo>
                  <a:cubicBezTo>
                    <a:pt x="150368" y="33549"/>
                    <a:pt x="170688" y="-995"/>
                    <a:pt x="195072" y="21"/>
                  </a:cubicBezTo>
                  <a:cubicBezTo>
                    <a:pt x="219456" y="1037"/>
                    <a:pt x="251968" y="39645"/>
                    <a:pt x="274320" y="91461"/>
                  </a:cubicBezTo>
                  <a:cubicBezTo>
                    <a:pt x="296672" y="143277"/>
                    <a:pt x="309880" y="225573"/>
                    <a:pt x="329184" y="310917"/>
                  </a:cubicBezTo>
                  <a:cubicBezTo>
                    <a:pt x="348488" y="396261"/>
                    <a:pt x="369316" y="499893"/>
                    <a:pt x="390144" y="60352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C3E3A2AE-7600-32E9-3CF0-39A3DED16A60}"/>
              </a:ext>
            </a:extLst>
          </p:cNvPr>
          <p:cNvCxnSpPr/>
          <p:nvPr/>
        </p:nvCxnSpPr>
        <p:spPr>
          <a:xfrm>
            <a:off x="3872938" y="4541445"/>
            <a:ext cx="115824" cy="1767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3C3515BE-797B-457D-C4A7-8F9949F0C960}"/>
              </a:ext>
            </a:extLst>
          </p:cNvPr>
          <p:cNvSpPr txBox="1"/>
          <p:nvPr/>
        </p:nvSpPr>
        <p:spPr>
          <a:xfrm>
            <a:off x="3680019" y="4352838"/>
            <a:ext cx="284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U</a:t>
            </a:r>
          </a:p>
        </p:txBody>
      </p:sp>
      <p:pic>
        <p:nvPicPr>
          <p:cNvPr id="36" name="Image 35" descr="Une image contenant texte, ligne,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C477EA4B-D3E5-A746-86BC-E1967CB5C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614" y="4927324"/>
            <a:ext cx="938599" cy="97003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1FCC63E-BC36-3E0D-0F29-D23300D446C8}"/>
              </a:ext>
            </a:extLst>
          </p:cNvPr>
          <p:cNvSpPr/>
          <p:nvPr/>
        </p:nvSpPr>
        <p:spPr>
          <a:xfrm>
            <a:off x="5399614" y="5113194"/>
            <a:ext cx="337220" cy="62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2ACF875-34FA-1350-2EE0-525729D89BE3}"/>
              </a:ext>
            </a:extLst>
          </p:cNvPr>
          <p:cNvSpPr/>
          <p:nvPr/>
        </p:nvSpPr>
        <p:spPr>
          <a:xfrm>
            <a:off x="6077193" y="5113194"/>
            <a:ext cx="337220" cy="629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C2AB4FD-E127-2198-5A8D-2377F4B93331}"/>
              </a:ext>
            </a:extLst>
          </p:cNvPr>
          <p:cNvSpPr txBox="1"/>
          <p:nvPr/>
        </p:nvSpPr>
        <p:spPr>
          <a:xfrm>
            <a:off x="5159805" y="4820448"/>
            <a:ext cx="479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+ (A)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5998A2F-FE54-D95F-D222-6C3BEF5D9E0E}"/>
              </a:ext>
            </a:extLst>
          </p:cNvPr>
          <p:cNvSpPr txBox="1"/>
          <p:nvPr/>
        </p:nvSpPr>
        <p:spPr>
          <a:xfrm>
            <a:off x="5088606" y="5681738"/>
            <a:ext cx="442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 (B)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8DCE20BF-2B30-CDFF-E19F-12AFD8136E85}"/>
              </a:ext>
            </a:extLst>
          </p:cNvPr>
          <p:cNvCxnSpPr>
            <a:cxnSpLocks/>
          </p:cNvCxnSpPr>
          <p:nvPr/>
        </p:nvCxnSpPr>
        <p:spPr>
          <a:xfrm flipV="1">
            <a:off x="6212322" y="5048679"/>
            <a:ext cx="0" cy="7352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702ED723-1AFA-EE42-921C-8A313930698E}"/>
              </a:ext>
            </a:extLst>
          </p:cNvPr>
          <p:cNvSpPr txBox="1"/>
          <p:nvPr/>
        </p:nvSpPr>
        <p:spPr>
          <a:xfrm>
            <a:off x="6151888" y="5383927"/>
            <a:ext cx="349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00B050"/>
                </a:solidFill>
              </a:rPr>
              <a:t>Uc</a:t>
            </a:r>
            <a:endParaRPr lang="fr-FR" sz="1200" dirty="0">
              <a:solidFill>
                <a:srgbClr val="00B050"/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54EC9F6A-36A8-4609-B291-EB75B054CD40}"/>
              </a:ext>
            </a:extLst>
          </p:cNvPr>
          <p:cNvSpPr txBox="1"/>
          <p:nvPr/>
        </p:nvSpPr>
        <p:spPr>
          <a:xfrm>
            <a:off x="2108200" y="6000815"/>
            <a:ext cx="232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7030A0"/>
                </a:solidFill>
              </a:rPr>
              <a:t>redresseur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912947D8-2E10-DF21-0666-F825C282133D}"/>
              </a:ext>
            </a:extLst>
          </p:cNvPr>
          <p:cNvCxnSpPr>
            <a:cxnSpLocks/>
          </p:cNvCxnSpPr>
          <p:nvPr/>
        </p:nvCxnSpPr>
        <p:spPr>
          <a:xfrm flipV="1">
            <a:off x="5521916" y="5048679"/>
            <a:ext cx="0" cy="79991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5F42CFEB-7AB4-3990-DDED-F2B98F0C5200}"/>
              </a:ext>
            </a:extLst>
          </p:cNvPr>
          <p:cNvSpPr txBox="1"/>
          <p:nvPr/>
        </p:nvSpPr>
        <p:spPr>
          <a:xfrm>
            <a:off x="5461482" y="5383927"/>
            <a:ext cx="28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U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44D5686-A709-34EA-ED4A-8B90EA30431B}"/>
              </a:ext>
            </a:extLst>
          </p:cNvPr>
          <p:cNvSpPr txBox="1"/>
          <p:nvPr/>
        </p:nvSpPr>
        <p:spPr>
          <a:xfrm>
            <a:off x="5568224" y="6030440"/>
            <a:ext cx="232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7030A0"/>
                </a:solidFill>
              </a:rPr>
              <a:t>filtrage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6DC4CB7-8F11-B12A-3F02-540BB55910F0}"/>
              </a:ext>
            </a:extLst>
          </p:cNvPr>
          <p:cNvSpPr txBox="1"/>
          <p:nvPr/>
        </p:nvSpPr>
        <p:spPr>
          <a:xfrm>
            <a:off x="3537088" y="4014944"/>
            <a:ext cx="232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tension redressée U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40234DC-1226-3D83-FAD2-CD06AD7ADBDB}"/>
              </a:ext>
            </a:extLst>
          </p:cNvPr>
          <p:cNvSpPr txBox="1"/>
          <p:nvPr/>
        </p:nvSpPr>
        <p:spPr>
          <a:xfrm>
            <a:off x="179734" y="4064686"/>
            <a:ext cx="2531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tensions simples v1 et </a:t>
            </a:r>
            <a:r>
              <a:rPr lang="fr-FR" sz="1600" dirty="0">
                <a:solidFill>
                  <a:schemeClr val="accent2"/>
                </a:solidFill>
              </a:rPr>
              <a:t>–v1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9091F417-38F3-CEBC-A516-25B6F6CB7ED2}"/>
              </a:ext>
            </a:extLst>
          </p:cNvPr>
          <p:cNvSpPr txBox="1"/>
          <p:nvPr/>
        </p:nvSpPr>
        <p:spPr>
          <a:xfrm>
            <a:off x="6378867" y="4173549"/>
            <a:ext cx="372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00B050"/>
                </a:solidFill>
              </a:rPr>
              <a:t>Uc</a:t>
            </a:r>
            <a:endParaRPr lang="fr-FR" sz="1200" dirty="0">
              <a:solidFill>
                <a:srgbClr val="00B050"/>
              </a:solidFill>
            </a:endParaRP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5CF67A9F-5CD6-D4D9-2856-D5BC6071AC49}"/>
              </a:ext>
            </a:extLst>
          </p:cNvPr>
          <p:cNvCxnSpPr>
            <a:cxnSpLocks/>
          </p:cNvCxnSpPr>
          <p:nvPr/>
        </p:nvCxnSpPr>
        <p:spPr>
          <a:xfrm flipV="1">
            <a:off x="6684223" y="4272831"/>
            <a:ext cx="9862" cy="9919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8513C2AC-403E-A565-4BF5-67839BDAE213}"/>
              </a:ext>
            </a:extLst>
          </p:cNvPr>
          <p:cNvSpPr txBox="1"/>
          <p:nvPr/>
        </p:nvSpPr>
        <p:spPr>
          <a:xfrm>
            <a:off x="6697614" y="4353859"/>
            <a:ext cx="284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85000"/>
                  </a:schemeClr>
                </a:solidFill>
              </a:rPr>
              <a:t>U</a:t>
            </a:r>
          </a:p>
        </p:txBody>
      </p: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4ED171DB-8379-3C35-320B-19213539D149}"/>
              </a:ext>
            </a:extLst>
          </p:cNvPr>
          <p:cNvCxnSpPr>
            <a:cxnSpLocks/>
          </p:cNvCxnSpPr>
          <p:nvPr/>
        </p:nvCxnSpPr>
        <p:spPr>
          <a:xfrm>
            <a:off x="6680694" y="5260212"/>
            <a:ext cx="890535" cy="921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>
            <a:extLst>
              <a:ext uri="{FF2B5EF4-FFF2-40B4-BE49-F238E27FC236}">
                <a16:creationId xmlns:a16="http://schemas.microsoft.com/office/drawing/2014/main" id="{738F87E7-CA2F-C957-C9D6-B97B76EA22F0}"/>
              </a:ext>
            </a:extLst>
          </p:cNvPr>
          <p:cNvSpPr txBox="1"/>
          <p:nvPr/>
        </p:nvSpPr>
        <p:spPr>
          <a:xfrm>
            <a:off x="6265005" y="4536513"/>
            <a:ext cx="506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310V</a:t>
            </a: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54BF8536-5FAB-C05B-2588-CFA76DF182E9}"/>
              </a:ext>
            </a:extLst>
          </p:cNvPr>
          <p:cNvGrpSpPr/>
          <p:nvPr/>
        </p:nvGrpSpPr>
        <p:grpSpPr>
          <a:xfrm>
            <a:off x="6690566" y="4679549"/>
            <a:ext cx="797480" cy="606065"/>
            <a:chOff x="3425952" y="4066011"/>
            <a:chExt cx="797480" cy="606065"/>
          </a:xfrm>
        </p:grpSpPr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1B6AB277-8A23-90F4-763A-F730B5D023B3}"/>
                </a:ext>
              </a:extLst>
            </p:cNvPr>
            <p:cNvSpPr/>
            <p:nvPr/>
          </p:nvSpPr>
          <p:spPr>
            <a:xfrm>
              <a:off x="3425952" y="4066011"/>
              <a:ext cx="390144" cy="603525"/>
            </a:xfrm>
            <a:custGeom>
              <a:avLst/>
              <a:gdLst>
                <a:gd name="csX0" fmla="*/ 0 w 390144"/>
                <a:gd name="csY0" fmla="*/ 591333 h 603525"/>
                <a:gd name="csX1" fmla="*/ 60960 w 390144"/>
                <a:gd name="csY1" fmla="*/ 310917 h 603525"/>
                <a:gd name="csX2" fmla="*/ 128016 w 390144"/>
                <a:gd name="csY2" fmla="*/ 85365 h 603525"/>
                <a:gd name="csX3" fmla="*/ 195072 w 390144"/>
                <a:gd name="csY3" fmla="*/ 21 h 603525"/>
                <a:gd name="csX4" fmla="*/ 274320 w 390144"/>
                <a:gd name="csY4" fmla="*/ 91461 h 603525"/>
                <a:gd name="csX5" fmla="*/ 329184 w 390144"/>
                <a:gd name="csY5" fmla="*/ 310917 h 603525"/>
                <a:gd name="csX6" fmla="*/ 390144 w 390144"/>
                <a:gd name="csY6" fmla="*/ 603525 h 6035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90144" h="603525">
                  <a:moveTo>
                    <a:pt x="0" y="591333"/>
                  </a:moveTo>
                  <a:cubicBezTo>
                    <a:pt x="19812" y="493289"/>
                    <a:pt x="39624" y="395245"/>
                    <a:pt x="60960" y="310917"/>
                  </a:cubicBezTo>
                  <a:cubicBezTo>
                    <a:pt x="82296" y="226589"/>
                    <a:pt x="105664" y="137181"/>
                    <a:pt x="128016" y="85365"/>
                  </a:cubicBezTo>
                  <a:cubicBezTo>
                    <a:pt x="150368" y="33549"/>
                    <a:pt x="170688" y="-995"/>
                    <a:pt x="195072" y="21"/>
                  </a:cubicBezTo>
                  <a:cubicBezTo>
                    <a:pt x="219456" y="1037"/>
                    <a:pt x="251968" y="39645"/>
                    <a:pt x="274320" y="91461"/>
                  </a:cubicBezTo>
                  <a:cubicBezTo>
                    <a:pt x="296672" y="143277"/>
                    <a:pt x="309880" y="225573"/>
                    <a:pt x="329184" y="310917"/>
                  </a:cubicBezTo>
                  <a:cubicBezTo>
                    <a:pt x="348488" y="396261"/>
                    <a:pt x="369316" y="499893"/>
                    <a:pt x="390144" y="603525"/>
                  </a:cubicBezTo>
                </a:path>
              </a:pathLst>
            </a:custGeom>
            <a:noFill/>
            <a:ln>
              <a:solidFill>
                <a:schemeClr val="accent1">
                  <a:shade val="15000"/>
                  <a:alpha val="22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4FD46F7E-8D7A-7F2E-508E-29655B4FD3D3}"/>
                </a:ext>
              </a:extLst>
            </p:cNvPr>
            <p:cNvSpPr/>
            <p:nvPr/>
          </p:nvSpPr>
          <p:spPr>
            <a:xfrm>
              <a:off x="3820588" y="4068551"/>
              <a:ext cx="402844" cy="603525"/>
            </a:xfrm>
            <a:custGeom>
              <a:avLst/>
              <a:gdLst>
                <a:gd name="csX0" fmla="*/ 0 w 390144"/>
                <a:gd name="csY0" fmla="*/ 591333 h 603525"/>
                <a:gd name="csX1" fmla="*/ 60960 w 390144"/>
                <a:gd name="csY1" fmla="*/ 310917 h 603525"/>
                <a:gd name="csX2" fmla="*/ 128016 w 390144"/>
                <a:gd name="csY2" fmla="*/ 85365 h 603525"/>
                <a:gd name="csX3" fmla="*/ 195072 w 390144"/>
                <a:gd name="csY3" fmla="*/ 21 h 603525"/>
                <a:gd name="csX4" fmla="*/ 274320 w 390144"/>
                <a:gd name="csY4" fmla="*/ 91461 h 603525"/>
                <a:gd name="csX5" fmla="*/ 329184 w 390144"/>
                <a:gd name="csY5" fmla="*/ 310917 h 603525"/>
                <a:gd name="csX6" fmla="*/ 390144 w 390144"/>
                <a:gd name="csY6" fmla="*/ 603525 h 60352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390144" h="603525">
                  <a:moveTo>
                    <a:pt x="0" y="591333"/>
                  </a:moveTo>
                  <a:cubicBezTo>
                    <a:pt x="19812" y="493289"/>
                    <a:pt x="39624" y="395245"/>
                    <a:pt x="60960" y="310917"/>
                  </a:cubicBezTo>
                  <a:cubicBezTo>
                    <a:pt x="82296" y="226589"/>
                    <a:pt x="105664" y="137181"/>
                    <a:pt x="128016" y="85365"/>
                  </a:cubicBezTo>
                  <a:cubicBezTo>
                    <a:pt x="150368" y="33549"/>
                    <a:pt x="170688" y="-995"/>
                    <a:pt x="195072" y="21"/>
                  </a:cubicBezTo>
                  <a:cubicBezTo>
                    <a:pt x="219456" y="1037"/>
                    <a:pt x="251968" y="39645"/>
                    <a:pt x="274320" y="91461"/>
                  </a:cubicBezTo>
                  <a:cubicBezTo>
                    <a:pt x="296672" y="143277"/>
                    <a:pt x="309880" y="225573"/>
                    <a:pt x="329184" y="310917"/>
                  </a:cubicBezTo>
                  <a:cubicBezTo>
                    <a:pt x="348488" y="396261"/>
                    <a:pt x="369316" y="499893"/>
                    <a:pt x="390144" y="603525"/>
                  </a:cubicBezTo>
                </a:path>
              </a:pathLst>
            </a:custGeom>
            <a:noFill/>
            <a:ln>
              <a:solidFill>
                <a:schemeClr val="accent1">
                  <a:shade val="15000"/>
                  <a:alpha val="22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F935E8AD-B2F2-813B-3D94-7A3CD55608E2}"/>
              </a:ext>
            </a:extLst>
          </p:cNvPr>
          <p:cNvCxnSpPr>
            <a:stCxn id="71" idx="3"/>
            <a:endCxn id="72" idx="2"/>
          </p:cNvCxnSpPr>
          <p:nvPr/>
        </p:nvCxnSpPr>
        <p:spPr>
          <a:xfrm>
            <a:off x="6885638" y="4679570"/>
            <a:ext cx="331747" cy="8788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3EC12F9D-33A4-413A-7C61-76A1C1F09486}"/>
              </a:ext>
            </a:extLst>
          </p:cNvPr>
          <p:cNvCxnSpPr>
            <a:stCxn id="72" idx="2"/>
            <a:endCxn id="72" idx="3"/>
          </p:cNvCxnSpPr>
          <p:nvPr/>
        </p:nvCxnSpPr>
        <p:spPr>
          <a:xfrm flipV="1">
            <a:off x="7217385" y="4682110"/>
            <a:ext cx="69239" cy="8534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35FE2A8C-7612-7C41-6DA4-DA8B209C6CA7}"/>
              </a:ext>
            </a:extLst>
          </p:cNvPr>
          <p:cNvCxnSpPr/>
          <p:nvPr/>
        </p:nvCxnSpPr>
        <p:spPr>
          <a:xfrm>
            <a:off x="7286323" y="4680715"/>
            <a:ext cx="331747" cy="8788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Image 84" descr="Une image contenant diagramme, ligne, Plan, Dessin technique&#10;&#10;Le contenu généré par l’IA peut être incorrect.">
            <a:extLst>
              <a:ext uri="{FF2B5EF4-FFF2-40B4-BE49-F238E27FC236}">
                <a16:creationId xmlns:a16="http://schemas.microsoft.com/office/drawing/2014/main" id="{075C1401-9ED9-4D67-6E00-CA77550E4D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7713" y="4905119"/>
            <a:ext cx="1549888" cy="1079623"/>
          </a:xfrm>
          <a:prstGeom prst="rect">
            <a:avLst/>
          </a:prstGeom>
        </p:spPr>
      </p:pic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74C1C9EC-F484-DE3E-8A79-1173AE2FAA50}"/>
              </a:ext>
            </a:extLst>
          </p:cNvPr>
          <p:cNvCxnSpPr>
            <a:cxnSpLocks/>
          </p:cNvCxnSpPr>
          <p:nvPr/>
        </p:nvCxnSpPr>
        <p:spPr>
          <a:xfrm flipV="1">
            <a:off x="7779782" y="5093564"/>
            <a:ext cx="0" cy="79991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ZoneTexte 86">
            <a:extLst>
              <a:ext uri="{FF2B5EF4-FFF2-40B4-BE49-F238E27FC236}">
                <a16:creationId xmlns:a16="http://schemas.microsoft.com/office/drawing/2014/main" id="{FE8D86EE-D32F-4D5D-9258-6899D7669C32}"/>
              </a:ext>
            </a:extLst>
          </p:cNvPr>
          <p:cNvSpPr txBox="1"/>
          <p:nvPr/>
        </p:nvSpPr>
        <p:spPr>
          <a:xfrm>
            <a:off x="7779782" y="5251387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solidFill>
                  <a:srgbClr val="00B050"/>
                </a:solidFill>
              </a:rPr>
              <a:t>Uc</a:t>
            </a:r>
            <a:endParaRPr lang="fr-FR" sz="1200" dirty="0">
              <a:solidFill>
                <a:srgbClr val="00B050"/>
              </a:solidFill>
            </a:endParaRPr>
          </a:p>
        </p:txBody>
      </p:sp>
      <p:pic>
        <p:nvPicPr>
          <p:cNvPr id="89" name="Image 88" descr="Une image contenant diagramme, ligne, Tracé, origami&#10;&#10;Le contenu généré par l’IA peut être incorrect.">
            <a:extLst>
              <a:ext uri="{FF2B5EF4-FFF2-40B4-BE49-F238E27FC236}">
                <a16:creationId xmlns:a16="http://schemas.microsoft.com/office/drawing/2014/main" id="{BD17FB5F-9986-85EB-C6A9-81756373A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0788" y="4005409"/>
            <a:ext cx="2103302" cy="2491956"/>
          </a:xfrm>
          <a:prstGeom prst="rect">
            <a:avLst/>
          </a:prstGeom>
        </p:spPr>
      </p:pic>
      <p:sp>
        <p:nvSpPr>
          <p:cNvPr id="90" name="ZoneTexte 89">
            <a:extLst>
              <a:ext uri="{FF2B5EF4-FFF2-40B4-BE49-F238E27FC236}">
                <a16:creationId xmlns:a16="http://schemas.microsoft.com/office/drawing/2014/main" id="{77076AE0-E7A7-C966-0112-DAA84613EA37}"/>
              </a:ext>
            </a:extLst>
          </p:cNvPr>
          <p:cNvSpPr txBox="1"/>
          <p:nvPr/>
        </p:nvSpPr>
        <p:spPr>
          <a:xfrm>
            <a:off x="9394496" y="4860769"/>
            <a:ext cx="506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310V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9695CA03-A5DA-7DEC-04AD-B0A53AA4FAFD}"/>
              </a:ext>
            </a:extLst>
          </p:cNvPr>
          <p:cNvSpPr txBox="1"/>
          <p:nvPr/>
        </p:nvSpPr>
        <p:spPr>
          <a:xfrm>
            <a:off x="9402660" y="5377451"/>
            <a:ext cx="506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310V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5839D20C-266C-BE73-70C9-A6DEA9638648}"/>
              </a:ext>
            </a:extLst>
          </p:cNvPr>
          <p:cNvSpPr txBox="1"/>
          <p:nvPr/>
        </p:nvSpPr>
        <p:spPr>
          <a:xfrm>
            <a:off x="9367153" y="5836722"/>
            <a:ext cx="506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310V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08FFBF33-49D8-4975-4C52-475D2D28E1FA}"/>
              </a:ext>
            </a:extLst>
          </p:cNvPr>
          <p:cNvSpPr txBox="1"/>
          <p:nvPr/>
        </p:nvSpPr>
        <p:spPr>
          <a:xfrm>
            <a:off x="9316378" y="6367118"/>
            <a:ext cx="60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-310V</a:t>
            </a:r>
          </a:p>
        </p:txBody>
      </p: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9A142F49-0A58-CA57-3890-8C1F683ABAF4}"/>
              </a:ext>
            </a:extLst>
          </p:cNvPr>
          <p:cNvCxnSpPr>
            <a:cxnSpLocks/>
          </p:cNvCxnSpPr>
          <p:nvPr/>
        </p:nvCxnSpPr>
        <p:spPr>
          <a:xfrm>
            <a:off x="9814372" y="5478415"/>
            <a:ext cx="1994560" cy="12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B046174E-5F30-B1AA-9D40-F2AEBBCADB07}"/>
              </a:ext>
            </a:extLst>
          </p:cNvPr>
          <p:cNvCxnSpPr>
            <a:cxnSpLocks/>
          </p:cNvCxnSpPr>
          <p:nvPr/>
        </p:nvCxnSpPr>
        <p:spPr>
          <a:xfrm>
            <a:off x="9811398" y="4965173"/>
            <a:ext cx="1994560" cy="12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20DC0C7F-7D8E-49D0-1A2F-727FECCB7E8B}"/>
              </a:ext>
            </a:extLst>
          </p:cNvPr>
          <p:cNvCxnSpPr>
            <a:cxnSpLocks/>
          </p:cNvCxnSpPr>
          <p:nvPr/>
        </p:nvCxnSpPr>
        <p:spPr>
          <a:xfrm>
            <a:off x="9811398" y="5982817"/>
            <a:ext cx="1994560" cy="12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9EADF087-2590-FC94-F8E4-D4B38CF49AA8}"/>
              </a:ext>
            </a:extLst>
          </p:cNvPr>
          <p:cNvCxnSpPr>
            <a:cxnSpLocks/>
          </p:cNvCxnSpPr>
          <p:nvPr/>
        </p:nvCxnSpPr>
        <p:spPr>
          <a:xfrm>
            <a:off x="9855128" y="6492875"/>
            <a:ext cx="1994560" cy="12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ZoneTexte 97">
            <a:extLst>
              <a:ext uri="{FF2B5EF4-FFF2-40B4-BE49-F238E27FC236}">
                <a16:creationId xmlns:a16="http://schemas.microsoft.com/office/drawing/2014/main" id="{88FE3862-587D-D9D2-4A0E-31755FD2F70C}"/>
              </a:ext>
            </a:extLst>
          </p:cNvPr>
          <p:cNvSpPr txBox="1"/>
          <p:nvPr/>
        </p:nvSpPr>
        <p:spPr>
          <a:xfrm>
            <a:off x="9554016" y="4644401"/>
            <a:ext cx="3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v1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20E34B4D-9451-8CE8-334F-7F6D68DE3378}"/>
              </a:ext>
            </a:extLst>
          </p:cNvPr>
          <p:cNvSpPr txBox="1"/>
          <p:nvPr/>
        </p:nvSpPr>
        <p:spPr>
          <a:xfrm>
            <a:off x="9554016" y="5187857"/>
            <a:ext cx="3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v2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8140BAA6-F7C4-3EDF-C80C-2458E7C623FF}"/>
              </a:ext>
            </a:extLst>
          </p:cNvPr>
          <p:cNvSpPr txBox="1"/>
          <p:nvPr/>
        </p:nvSpPr>
        <p:spPr>
          <a:xfrm>
            <a:off x="9451012" y="5665618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u12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3D51CFF1-C459-80CD-DC20-A92DEEB3B792}"/>
              </a:ext>
            </a:extLst>
          </p:cNvPr>
          <p:cNvCxnSpPr/>
          <p:nvPr/>
        </p:nvCxnSpPr>
        <p:spPr>
          <a:xfrm flipV="1">
            <a:off x="9148387" y="5354419"/>
            <a:ext cx="0" cy="1189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ZoneTexte 101">
            <a:extLst>
              <a:ext uri="{FF2B5EF4-FFF2-40B4-BE49-F238E27FC236}">
                <a16:creationId xmlns:a16="http://schemas.microsoft.com/office/drawing/2014/main" id="{55BF6F5E-EFBF-B41D-51D5-DAD09C769C48}"/>
              </a:ext>
            </a:extLst>
          </p:cNvPr>
          <p:cNvSpPr txBox="1"/>
          <p:nvPr/>
        </p:nvSpPr>
        <p:spPr>
          <a:xfrm>
            <a:off x="9073734" y="5172147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u12</a:t>
            </a:r>
          </a:p>
        </p:txBody>
      </p: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F68C0F6C-E227-6422-4F5D-8EDAAB8D9069}"/>
              </a:ext>
            </a:extLst>
          </p:cNvPr>
          <p:cNvCxnSpPr/>
          <p:nvPr/>
        </p:nvCxnSpPr>
        <p:spPr>
          <a:xfrm flipV="1">
            <a:off x="9042160" y="5378310"/>
            <a:ext cx="0" cy="727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ZoneTexte 103">
            <a:extLst>
              <a:ext uri="{FF2B5EF4-FFF2-40B4-BE49-F238E27FC236}">
                <a16:creationId xmlns:a16="http://schemas.microsoft.com/office/drawing/2014/main" id="{00F13332-B81A-6789-95FD-7AB93E3D0B10}"/>
              </a:ext>
            </a:extLst>
          </p:cNvPr>
          <p:cNvSpPr txBox="1"/>
          <p:nvPr/>
        </p:nvSpPr>
        <p:spPr>
          <a:xfrm>
            <a:off x="9195538" y="5611578"/>
            <a:ext cx="3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v2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80DC9FB0-AC7A-2CDC-6821-43961EB94EB0}"/>
              </a:ext>
            </a:extLst>
          </p:cNvPr>
          <p:cNvSpPr txBox="1"/>
          <p:nvPr/>
        </p:nvSpPr>
        <p:spPr>
          <a:xfrm>
            <a:off x="8982316" y="5600508"/>
            <a:ext cx="3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v1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471A1A44-49DE-62CA-2F70-AAEDC7FAD085}"/>
              </a:ext>
            </a:extLst>
          </p:cNvPr>
          <p:cNvCxnSpPr>
            <a:cxnSpLocks/>
          </p:cNvCxnSpPr>
          <p:nvPr/>
        </p:nvCxnSpPr>
        <p:spPr>
          <a:xfrm flipV="1">
            <a:off x="9225040" y="5449695"/>
            <a:ext cx="0" cy="664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ZoneTexte 106">
            <a:extLst>
              <a:ext uri="{FF2B5EF4-FFF2-40B4-BE49-F238E27FC236}">
                <a16:creationId xmlns:a16="http://schemas.microsoft.com/office/drawing/2014/main" id="{8CC3E3E1-62A5-D7AB-8600-CF15FB1BE798}"/>
              </a:ext>
            </a:extLst>
          </p:cNvPr>
          <p:cNvSpPr txBox="1"/>
          <p:nvPr/>
        </p:nvSpPr>
        <p:spPr>
          <a:xfrm>
            <a:off x="8982316" y="6012890"/>
            <a:ext cx="3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0v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4606190F-8F67-EE1D-1863-530652C25CF6}"/>
              </a:ext>
            </a:extLst>
          </p:cNvPr>
          <p:cNvSpPr txBox="1"/>
          <p:nvPr/>
        </p:nvSpPr>
        <p:spPr>
          <a:xfrm>
            <a:off x="8077574" y="6048961"/>
            <a:ext cx="2323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7030A0"/>
                </a:solidFill>
              </a:rPr>
              <a:t>onduleur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3313AD8F-98A5-1ABE-6821-5ECA9F49D6E4}"/>
              </a:ext>
            </a:extLst>
          </p:cNvPr>
          <p:cNvSpPr txBox="1"/>
          <p:nvPr/>
        </p:nvSpPr>
        <p:spPr>
          <a:xfrm>
            <a:off x="9924798" y="3509903"/>
            <a:ext cx="2103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tensions u12,u23,u31 à fréquence variable</a:t>
            </a:r>
          </a:p>
        </p:txBody>
      </p:sp>
      <p:pic>
        <p:nvPicPr>
          <p:cNvPr id="112" name="Image 111" descr="Une image contenant texte, diagramme, Dessin technique, Plan&#10;&#10;Le contenu généré par l’IA peut être incorrect.">
            <a:extLst>
              <a:ext uri="{FF2B5EF4-FFF2-40B4-BE49-F238E27FC236}">
                <a16:creationId xmlns:a16="http://schemas.microsoft.com/office/drawing/2014/main" id="{3448C2D4-264A-A795-8C56-3510C8E90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055" y="1245156"/>
            <a:ext cx="3109229" cy="2469094"/>
          </a:xfrm>
          <a:prstGeom prst="rect">
            <a:avLst/>
          </a:prstGeom>
        </p:spPr>
      </p:pic>
      <p:sp>
        <p:nvSpPr>
          <p:cNvPr id="115" name="ZoneTexte 114">
            <a:extLst>
              <a:ext uri="{FF2B5EF4-FFF2-40B4-BE49-F238E27FC236}">
                <a16:creationId xmlns:a16="http://schemas.microsoft.com/office/drawing/2014/main" id="{5588CE55-77E8-8843-0E7D-BDD57BDEDF01}"/>
              </a:ext>
            </a:extLst>
          </p:cNvPr>
          <p:cNvSpPr txBox="1"/>
          <p:nvPr/>
        </p:nvSpPr>
        <p:spPr>
          <a:xfrm>
            <a:off x="9845223" y="1713053"/>
            <a:ext cx="1933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extrait documentation ATV12</a:t>
            </a:r>
          </a:p>
        </p:txBody>
      </p:sp>
      <p:pic>
        <p:nvPicPr>
          <p:cNvPr id="117" name="Image 116" descr="Une image contenant Appareils électroniques, conception&#10;&#10;Le contenu généré par l’IA peut être incorrect.">
            <a:extLst>
              <a:ext uri="{FF2B5EF4-FFF2-40B4-BE49-F238E27FC236}">
                <a16:creationId xmlns:a16="http://schemas.microsoft.com/office/drawing/2014/main" id="{4D6A6390-D091-CCBE-9BD6-692E514E14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5994" y="1295215"/>
            <a:ext cx="1524132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31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EAFEBB-BC34-39DC-A12F-287604CB9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 variateur : fonctionnement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76D09B-C50B-FEE7-B7DA-9C591D862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https://www.youtube.com/watch?v=yEPe7RDtkgo</a:t>
            </a:r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9303A6-AAA1-2BB9-0C29-41E68D8B7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013" y="1881958"/>
            <a:ext cx="9365792" cy="41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65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C43B11-7D3F-976C-2E7C-1F2D8865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onduleur et filtrage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C0E6AFB-E334-EA96-C89B-88517A7D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616" y="1266139"/>
            <a:ext cx="8071933" cy="54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455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EC41359-2FFF-4F59-2D85-81C4AB432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853" y="660082"/>
            <a:ext cx="7039329" cy="248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2B36F44-254C-0E7A-9682-D7F6F11C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câbler un variateur ?</a:t>
            </a:r>
          </a:p>
        </p:txBody>
      </p:sp>
      <p:pic>
        <p:nvPicPr>
          <p:cNvPr id="4" name="presse-etoupe CEM">
            <a:hlinkClick r:id="" action="ppaction://media"/>
            <a:extLst>
              <a:ext uri="{FF2B5EF4-FFF2-40B4-BE49-F238E27FC236}">
                <a16:creationId xmlns:a16="http://schemas.microsoft.com/office/drawing/2014/main" id="{77EF17D1-7996-EBEC-C50F-155E74288E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9221" y="2882839"/>
            <a:ext cx="6254594" cy="35182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783916F-DDDF-D686-200F-59C050376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740" y="1047257"/>
            <a:ext cx="5828961" cy="372661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482C82B-7182-3BCD-D0BE-38EEC6A646B4}"/>
              </a:ext>
            </a:extLst>
          </p:cNvPr>
          <p:cNvSpPr txBox="1"/>
          <p:nvPr/>
        </p:nvSpPr>
        <p:spPr>
          <a:xfrm>
            <a:off x="513506" y="4797618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G120X_cmpct_inst_instr_1121_fr-FR.pdf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824460-09C3-3BC4-86FF-7C503BB7DBD8}"/>
              </a:ext>
            </a:extLst>
          </p:cNvPr>
          <p:cNvSpPr txBox="1"/>
          <p:nvPr/>
        </p:nvSpPr>
        <p:spPr>
          <a:xfrm>
            <a:off x="7143078" y="6401048"/>
            <a:ext cx="377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pose d’un </a:t>
            </a:r>
            <a:r>
              <a:rPr lang="fr-FR" dirty="0" err="1"/>
              <a:t>presse-etoupe</a:t>
            </a:r>
            <a:r>
              <a:rPr lang="fr-FR" dirty="0"/>
              <a:t> CEM (blindé)</a:t>
            </a:r>
          </a:p>
        </p:txBody>
      </p:sp>
    </p:spTree>
    <p:extLst>
      <p:ext uri="{BB962C8B-B14F-4D97-AF65-F5344CB8AC3E}">
        <p14:creationId xmlns:p14="http://schemas.microsoft.com/office/powerpoint/2010/main" val="149392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A5E993-0C8F-2BC7-4408-8DE2276F1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CEM : variateur de fréquence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E52D2E-0BCC-ED21-6EE4-E191E2D31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318" y="2913864"/>
            <a:ext cx="5699429" cy="32018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6A7D7D0-04A3-8207-EC5E-463E7B15B2D1}"/>
              </a:ext>
            </a:extLst>
          </p:cNvPr>
          <p:cNvSpPr txBox="1"/>
          <p:nvPr/>
        </p:nvSpPr>
        <p:spPr>
          <a:xfrm>
            <a:off x="1285240" y="1833602"/>
            <a:ext cx="10393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https://www.tecnipass.com/cours-electronique.cem-cem.perturbations-cem.solutions?page=7</a:t>
            </a:r>
            <a:r>
              <a:rPr lang="fr-FR" dirty="0"/>
              <a:t> 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2979F259-2FAF-38B6-6711-E96D797E55BA}"/>
              </a:ext>
            </a:extLst>
          </p:cNvPr>
          <p:cNvGrpSpPr/>
          <p:nvPr/>
        </p:nvGrpSpPr>
        <p:grpSpPr>
          <a:xfrm>
            <a:off x="756977" y="3914007"/>
            <a:ext cx="3842436" cy="1945552"/>
            <a:chOff x="6565888" y="3969099"/>
            <a:chExt cx="5079428" cy="2535621"/>
          </a:xfrm>
        </p:grpSpPr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8587AD6C-E8F7-63F1-8190-891B2EDC561A}"/>
                </a:ext>
              </a:extLst>
            </p:cNvPr>
            <p:cNvSpPr/>
            <p:nvPr/>
          </p:nvSpPr>
          <p:spPr>
            <a:xfrm>
              <a:off x="8320571" y="5360343"/>
              <a:ext cx="3229543" cy="138547"/>
            </a:xfrm>
            <a:custGeom>
              <a:avLst/>
              <a:gdLst>
                <a:gd name="connsiteX0" fmla="*/ 994787 w 994787"/>
                <a:gd name="connsiteY0" fmla="*/ 22929 h 414815"/>
                <a:gd name="connsiteX1" fmla="*/ 231112 w 994787"/>
                <a:gd name="connsiteY1" fmla="*/ 43026 h 414815"/>
                <a:gd name="connsiteX2" fmla="*/ 0 w 994787"/>
                <a:gd name="connsiteY2" fmla="*/ 414815 h 41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4787" h="414815">
                  <a:moveTo>
                    <a:pt x="994787" y="22929"/>
                  </a:moveTo>
                  <a:cubicBezTo>
                    <a:pt x="695848" y="320"/>
                    <a:pt x="396910" y="-22288"/>
                    <a:pt x="231112" y="43026"/>
                  </a:cubicBezTo>
                  <a:cubicBezTo>
                    <a:pt x="65314" y="108340"/>
                    <a:pt x="32657" y="261577"/>
                    <a:pt x="0" y="414815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93ABA89A-F5CC-A7DD-EE2D-D577F307E4EB}"/>
                </a:ext>
              </a:extLst>
            </p:cNvPr>
            <p:cNvSpPr/>
            <p:nvPr/>
          </p:nvSpPr>
          <p:spPr>
            <a:xfrm>
              <a:off x="8320569" y="6205837"/>
              <a:ext cx="3280337" cy="145782"/>
            </a:xfrm>
            <a:custGeom>
              <a:avLst/>
              <a:gdLst>
                <a:gd name="connsiteX0" fmla="*/ 1028198 w 1046221"/>
                <a:gd name="connsiteY0" fmla="*/ 361056 h 391560"/>
                <a:gd name="connsiteX1" fmla="*/ 936758 w 1046221"/>
                <a:gd name="connsiteY1" fmla="*/ 388488 h 391560"/>
                <a:gd name="connsiteX2" fmla="*/ 196094 w 1046221"/>
                <a:gd name="connsiteY2" fmla="*/ 297048 h 391560"/>
                <a:gd name="connsiteX3" fmla="*/ 13214 w 1046221"/>
                <a:gd name="connsiteY3" fmla="*/ 13584 h 391560"/>
                <a:gd name="connsiteX4" fmla="*/ 13214 w 1046221"/>
                <a:gd name="connsiteY4" fmla="*/ 41016 h 391560"/>
                <a:gd name="connsiteX5" fmla="*/ 4070 w 1046221"/>
                <a:gd name="connsiteY5" fmla="*/ 4440 h 39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6221" h="391560">
                  <a:moveTo>
                    <a:pt x="1028198" y="361056"/>
                  </a:moveTo>
                  <a:cubicBezTo>
                    <a:pt x="1051820" y="380106"/>
                    <a:pt x="1075442" y="399156"/>
                    <a:pt x="936758" y="388488"/>
                  </a:cubicBezTo>
                  <a:cubicBezTo>
                    <a:pt x="798074" y="377820"/>
                    <a:pt x="350018" y="359532"/>
                    <a:pt x="196094" y="297048"/>
                  </a:cubicBezTo>
                  <a:cubicBezTo>
                    <a:pt x="42170" y="234564"/>
                    <a:pt x="13214" y="13584"/>
                    <a:pt x="13214" y="13584"/>
                  </a:cubicBezTo>
                  <a:cubicBezTo>
                    <a:pt x="-17266" y="-29088"/>
                    <a:pt x="14738" y="42540"/>
                    <a:pt x="13214" y="41016"/>
                  </a:cubicBezTo>
                  <a:cubicBezTo>
                    <a:pt x="11690" y="39492"/>
                    <a:pt x="7880" y="21966"/>
                    <a:pt x="4070" y="4440"/>
                  </a:cubicBezTo>
                </a:path>
              </a:pathLst>
            </a:custGeom>
            <a:ln w="571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E136B37D-5394-B403-4227-0E513DC2F1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8321" y="5363324"/>
              <a:ext cx="0" cy="9891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DA078163-E8B6-0923-5E99-E448008D70E6}"/>
                </a:ext>
              </a:extLst>
            </p:cNvPr>
            <p:cNvSpPr txBox="1"/>
            <p:nvPr/>
          </p:nvSpPr>
          <p:spPr>
            <a:xfrm>
              <a:off x="6833205" y="5653423"/>
              <a:ext cx="675117" cy="44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u(t)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11AFD93-DF04-FA06-7FDE-5211DB4E4297}"/>
                </a:ext>
              </a:extLst>
            </p:cNvPr>
            <p:cNvSpPr/>
            <p:nvPr/>
          </p:nvSpPr>
          <p:spPr>
            <a:xfrm>
              <a:off x="11443476" y="5591947"/>
              <a:ext cx="201840" cy="5369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974D8A5-0138-5F2B-897D-EE4A3091DB3D}"/>
                </a:ext>
              </a:extLst>
            </p:cNvPr>
            <p:cNvSpPr txBox="1"/>
            <p:nvPr/>
          </p:nvSpPr>
          <p:spPr>
            <a:xfrm>
              <a:off x="10829637" y="5705617"/>
              <a:ext cx="442866" cy="286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10k</a:t>
              </a:r>
            </a:p>
          </p:txBody>
        </p: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B97F4B86-D4BE-4A2C-B867-38C519F16946}"/>
                </a:ext>
              </a:extLst>
            </p:cNvPr>
            <p:cNvCxnSpPr>
              <a:cxnSpLocks/>
              <a:stCxn id="33" idx="0"/>
              <a:endCxn id="32" idx="0"/>
            </p:cNvCxnSpPr>
            <p:nvPr/>
          </p:nvCxnSpPr>
          <p:spPr>
            <a:xfrm flipV="1">
              <a:off x="11544396" y="5368001"/>
              <a:ext cx="5718" cy="97226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346C741A-D24A-8997-B5F3-AC380A56F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9054" y="5474185"/>
              <a:ext cx="937078" cy="724334"/>
            </a:xfrm>
            <a:prstGeom prst="rect">
              <a:avLst/>
            </a:prstGeom>
          </p:spPr>
        </p:pic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680A1BE5-670E-716F-5850-A7DBDB479E3A}"/>
                </a:ext>
              </a:extLst>
            </p:cNvPr>
            <p:cNvSpPr/>
            <p:nvPr/>
          </p:nvSpPr>
          <p:spPr>
            <a:xfrm>
              <a:off x="6565888" y="3969099"/>
              <a:ext cx="1727314" cy="2535621"/>
            </a:xfrm>
            <a:custGeom>
              <a:avLst/>
              <a:gdLst>
                <a:gd name="connsiteX0" fmla="*/ 1721179 w 1727314"/>
                <a:gd name="connsiteY0" fmla="*/ 2214880 h 2648174"/>
                <a:gd name="connsiteX1" fmla="*/ 1497659 w 1727314"/>
                <a:gd name="connsiteY1" fmla="*/ 2499360 h 2648174"/>
                <a:gd name="connsiteX2" fmla="*/ 217499 w 1727314"/>
                <a:gd name="connsiteY2" fmla="*/ 2489200 h 2648174"/>
                <a:gd name="connsiteX3" fmla="*/ 34619 w 1727314"/>
                <a:gd name="connsiteY3" fmla="*/ 538480 h 2648174"/>
                <a:gd name="connsiteX4" fmla="*/ 593419 w 1727314"/>
                <a:gd name="connsiteY4" fmla="*/ 0 h 26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7314" h="2648174">
                  <a:moveTo>
                    <a:pt x="1721179" y="2214880"/>
                  </a:moveTo>
                  <a:cubicBezTo>
                    <a:pt x="1734725" y="2334260"/>
                    <a:pt x="1748272" y="2453640"/>
                    <a:pt x="1497659" y="2499360"/>
                  </a:cubicBezTo>
                  <a:cubicBezTo>
                    <a:pt x="1247046" y="2545080"/>
                    <a:pt x="461339" y="2816013"/>
                    <a:pt x="217499" y="2489200"/>
                  </a:cubicBezTo>
                  <a:cubicBezTo>
                    <a:pt x="-26341" y="2162387"/>
                    <a:pt x="-28034" y="953347"/>
                    <a:pt x="34619" y="538480"/>
                  </a:cubicBezTo>
                  <a:cubicBezTo>
                    <a:pt x="97272" y="123613"/>
                    <a:pt x="345345" y="61806"/>
                    <a:pt x="593419" y="0"/>
                  </a:cubicBezTo>
                </a:path>
              </a:pathLst>
            </a:cu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7B1FB17B-24F9-60D3-E69F-13D8D0595B27}"/>
              </a:ext>
            </a:extLst>
          </p:cNvPr>
          <p:cNvSpPr txBox="1"/>
          <p:nvPr/>
        </p:nvSpPr>
        <p:spPr>
          <a:xfrm>
            <a:off x="3843499" y="4365644"/>
            <a:ext cx="57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B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F7979DD8-9D15-4B90-9886-599CE8F2D957}"/>
              </a:ext>
            </a:extLst>
          </p:cNvPr>
          <p:cNvCxnSpPr>
            <a:cxnSpLocks/>
          </p:cNvCxnSpPr>
          <p:nvPr/>
        </p:nvCxnSpPr>
        <p:spPr>
          <a:xfrm>
            <a:off x="3929331" y="4416790"/>
            <a:ext cx="1920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3B5D8707-30E3-8392-6A80-E8F637621D82}"/>
              </a:ext>
            </a:extLst>
          </p:cNvPr>
          <p:cNvCxnSpPr>
            <a:cxnSpLocks/>
          </p:cNvCxnSpPr>
          <p:nvPr/>
        </p:nvCxnSpPr>
        <p:spPr>
          <a:xfrm flipV="1">
            <a:off x="2384485" y="5068842"/>
            <a:ext cx="0" cy="58888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AA3788E6-44F8-1144-9BAF-F7E5B2D8E1C1}"/>
              </a:ext>
            </a:extLst>
          </p:cNvPr>
          <p:cNvSpPr txBox="1"/>
          <p:nvPr/>
        </p:nvSpPr>
        <p:spPr>
          <a:xfrm>
            <a:off x="2321393" y="5149954"/>
            <a:ext cx="80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2">
                    <a:lumMod val="10000"/>
                  </a:schemeClr>
                </a:solidFill>
              </a:rPr>
              <a:t>u</a:t>
            </a:r>
            <a:r>
              <a:rPr lang="fr-FR" baseline="-25000" dirty="0" err="1">
                <a:solidFill>
                  <a:schemeClr val="bg2">
                    <a:lumMod val="10000"/>
                  </a:schemeClr>
                </a:solidFill>
              </a:rPr>
              <a:t>mesure</a:t>
            </a:r>
            <a:endParaRPr lang="fr-FR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FA4CEC5-F306-30DE-75E9-78B9D7447E82}"/>
              </a:ext>
            </a:extLst>
          </p:cNvPr>
          <p:cNvSpPr/>
          <p:nvPr/>
        </p:nvSpPr>
        <p:spPr>
          <a:xfrm>
            <a:off x="992025" y="4897066"/>
            <a:ext cx="553984" cy="852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CC0FA84-DF7D-A5FE-12BD-B61D76B0FC41}"/>
              </a:ext>
            </a:extLst>
          </p:cNvPr>
          <p:cNvSpPr/>
          <p:nvPr/>
        </p:nvSpPr>
        <p:spPr>
          <a:xfrm>
            <a:off x="1214547" y="3647440"/>
            <a:ext cx="1116722" cy="8865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variateur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78C5818-96CE-1B39-1329-8B00C0AF2493}"/>
              </a:ext>
            </a:extLst>
          </p:cNvPr>
          <p:cNvSpPr/>
          <p:nvPr/>
        </p:nvSpPr>
        <p:spPr>
          <a:xfrm>
            <a:off x="1469899" y="3782980"/>
            <a:ext cx="517630" cy="2019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C862B470-3BE4-0305-A507-471D0569A128}"/>
              </a:ext>
            </a:extLst>
          </p:cNvPr>
          <p:cNvSpPr/>
          <p:nvPr/>
        </p:nvSpPr>
        <p:spPr>
          <a:xfrm>
            <a:off x="2033668" y="3775495"/>
            <a:ext cx="219398" cy="21302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E59956EA-5FD7-5670-DF7D-908395AD230D}"/>
              </a:ext>
            </a:extLst>
          </p:cNvPr>
          <p:cNvCxnSpPr/>
          <p:nvPr/>
        </p:nvCxnSpPr>
        <p:spPr>
          <a:xfrm>
            <a:off x="1546009" y="3045274"/>
            <a:ext cx="0" cy="60216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B786ADA4-1862-46C8-E647-043E934CD0DF}"/>
              </a:ext>
            </a:extLst>
          </p:cNvPr>
          <p:cNvCxnSpPr/>
          <p:nvPr/>
        </p:nvCxnSpPr>
        <p:spPr>
          <a:xfrm>
            <a:off x="1743013" y="3045274"/>
            <a:ext cx="0" cy="60216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18438CA3-7FC5-C0AF-18EA-50421051EBD8}"/>
              </a:ext>
            </a:extLst>
          </p:cNvPr>
          <p:cNvCxnSpPr/>
          <p:nvPr/>
        </p:nvCxnSpPr>
        <p:spPr>
          <a:xfrm>
            <a:off x="1953490" y="3045274"/>
            <a:ext cx="0" cy="60216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6B388E5C-D623-6CEF-2FBE-85749E9B0156}"/>
              </a:ext>
            </a:extLst>
          </p:cNvPr>
          <p:cNvSpPr txBox="1"/>
          <p:nvPr/>
        </p:nvSpPr>
        <p:spPr>
          <a:xfrm>
            <a:off x="1214547" y="2688028"/>
            <a:ext cx="1214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410V/50Hz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DB9D5FB-7EF3-FC5D-83E5-6468615830EA}"/>
              </a:ext>
            </a:extLst>
          </p:cNvPr>
          <p:cNvSpPr/>
          <p:nvPr/>
        </p:nvSpPr>
        <p:spPr>
          <a:xfrm>
            <a:off x="4470361" y="3666604"/>
            <a:ext cx="1299507" cy="8481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68900D87-4E0C-F22C-1719-03493A841092}"/>
              </a:ext>
            </a:extLst>
          </p:cNvPr>
          <p:cNvSpPr/>
          <p:nvPr/>
        </p:nvSpPr>
        <p:spPr>
          <a:xfrm>
            <a:off x="4523070" y="3718352"/>
            <a:ext cx="219398" cy="21302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47DB29A2-7537-A99A-1461-4C3B8257D4A7}"/>
              </a:ext>
            </a:extLst>
          </p:cNvPr>
          <p:cNvSpPr/>
          <p:nvPr/>
        </p:nvSpPr>
        <p:spPr>
          <a:xfrm>
            <a:off x="4881165" y="3719187"/>
            <a:ext cx="219398" cy="21302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82013437-92DE-1CB5-C925-53BDB56A0CBE}"/>
              </a:ext>
            </a:extLst>
          </p:cNvPr>
          <p:cNvSpPr/>
          <p:nvPr/>
        </p:nvSpPr>
        <p:spPr>
          <a:xfrm>
            <a:off x="5224908" y="3709908"/>
            <a:ext cx="219398" cy="21302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00FEC177-BF7E-E25F-3DBA-C516B3C745B0}"/>
              </a:ext>
            </a:extLst>
          </p:cNvPr>
          <p:cNvSpPr/>
          <p:nvPr/>
        </p:nvSpPr>
        <p:spPr>
          <a:xfrm>
            <a:off x="4523070" y="4173679"/>
            <a:ext cx="219398" cy="21302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E5D7DE0F-3272-2FC9-DCED-92D7C1425971}"/>
              </a:ext>
            </a:extLst>
          </p:cNvPr>
          <p:cNvSpPr/>
          <p:nvPr/>
        </p:nvSpPr>
        <p:spPr>
          <a:xfrm>
            <a:off x="4881165" y="4174514"/>
            <a:ext cx="219398" cy="21302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EF8E4081-CB10-0293-8807-E0504F6B29B9}"/>
              </a:ext>
            </a:extLst>
          </p:cNvPr>
          <p:cNvSpPr/>
          <p:nvPr/>
        </p:nvSpPr>
        <p:spPr>
          <a:xfrm>
            <a:off x="5224908" y="4165235"/>
            <a:ext cx="219398" cy="21302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Forme libre : forme 85">
            <a:extLst>
              <a:ext uri="{FF2B5EF4-FFF2-40B4-BE49-F238E27FC236}">
                <a16:creationId xmlns:a16="http://schemas.microsoft.com/office/drawing/2014/main" id="{430BB349-EA8D-08F7-9C6A-8A3279D31F78}"/>
              </a:ext>
            </a:extLst>
          </p:cNvPr>
          <p:cNvSpPr/>
          <p:nvPr/>
        </p:nvSpPr>
        <p:spPr>
          <a:xfrm>
            <a:off x="4676140" y="3929380"/>
            <a:ext cx="289979" cy="274320"/>
          </a:xfrm>
          <a:custGeom>
            <a:avLst/>
            <a:gdLst>
              <a:gd name="csX0" fmla="*/ 0 w 289979"/>
              <a:gd name="csY0" fmla="*/ 0 h 274320"/>
              <a:gd name="csX1" fmla="*/ 30480 w 289979"/>
              <a:gd name="csY1" fmla="*/ 38100 h 274320"/>
              <a:gd name="csX2" fmla="*/ 45720 w 289979"/>
              <a:gd name="csY2" fmla="*/ 60960 h 274320"/>
              <a:gd name="csX3" fmla="*/ 68580 w 289979"/>
              <a:gd name="csY3" fmla="*/ 68580 h 274320"/>
              <a:gd name="csX4" fmla="*/ 144780 w 289979"/>
              <a:gd name="csY4" fmla="*/ 68580 h 274320"/>
              <a:gd name="csX5" fmla="*/ 160020 w 289979"/>
              <a:gd name="csY5" fmla="*/ 99060 h 274320"/>
              <a:gd name="csX6" fmla="*/ 137160 w 289979"/>
              <a:gd name="csY6" fmla="*/ 175260 h 274320"/>
              <a:gd name="csX7" fmla="*/ 91440 w 289979"/>
              <a:gd name="csY7" fmla="*/ 198120 h 274320"/>
              <a:gd name="csX8" fmla="*/ 99060 w 289979"/>
              <a:gd name="csY8" fmla="*/ 160020 h 274320"/>
              <a:gd name="csX9" fmla="*/ 144780 w 289979"/>
              <a:gd name="csY9" fmla="*/ 144780 h 274320"/>
              <a:gd name="csX10" fmla="*/ 213360 w 289979"/>
              <a:gd name="csY10" fmla="*/ 152400 h 274320"/>
              <a:gd name="csX11" fmla="*/ 220980 w 289979"/>
              <a:gd name="csY11" fmla="*/ 175260 h 274320"/>
              <a:gd name="csX12" fmla="*/ 213360 w 289979"/>
              <a:gd name="csY12" fmla="*/ 251460 h 274320"/>
              <a:gd name="csX13" fmla="*/ 152400 w 289979"/>
              <a:gd name="csY13" fmla="*/ 274320 h 274320"/>
              <a:gd name="csX14" fmla="*/ 144780 w 289979"/>
              <a:gd name="csY14" fmla="*/ 243840 h 274320"/>
              <a:gd name="csX15" fmla="*/ 167640 w 289979"/>
              <a:gd name="csY15" fmla="*/ 228600 h 274320"/>
              <a:gd name="csX16" fmla="*/ 213360 w 289979"/>
              <a:gd name="csY16" fmla="*/ 213360 h 274320"/>
              <a:gd name="csX17" fmla="*/ 251460 w 289979"/>
              <a:gd name="csY17" fmla="*/ 220980 h 274320"/>
              <a:gd name="csX18" fmla="*/ 289560 w 289979"/>
              <a:gd name="csY18" fmla="*/ 266700 h 274320"/>
              <a:gd name="csX19" fmla="*/ 289560 w 289979"/>
              <a:gd name="csY19" fmla="*/ 274320 h 2743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289979" h="274320">
                <a:moveTo>
                  <a:pt x="0" y="0"/>
                </a:moveTo>
                <a:cubicBezTo>
                  <a:pt x="10160" y="12700"/>
                  <a:pt x="20722" y="25089"/>
                  <a:pt x="30480" y="38100"/>
                </a:cubicBezTo>
                <a:cubicBezTo>
                  <a:pt x="35975" y="45426"/>
                  <a:pt x="38569" y="55239"/>
                  <a:pt x="45720" y="60960"/>
                </a:cubicBezTo>
                <a:cubicBezTo>
                  <a:pt x="51992" y="65978"/>
                  <a:pt x="60960" y="66040"/>
                  <a:pt x="68580" y="68580"/>
                </a:cubicBezTo>
                <a:cubicBezTo>
                  <a:pt x="100907" y="55649"/>
                  <a:pt x="112453" y="40871"/>
                  <a:pt x="144780" y="68580"/>
                </a:cubicBezTo>
                <a:cubicBezTo>
                  <a:pt x="153405" y="75972"/>
                  <a:pt x="154940" y="88900"/>
                  <a:pt x="160020" y="99060"/>
                </a:cubicBezTo>
                <a:cubicBezTo>
                  <a:pt x="155518" y="121568"/>
                  <a:pt x="151084" y="155767"/>
                  <a:pt x="137160" y="175260"/>
                </a:cubicBezTo>
                <a:cubicBezTo>
                  <a:pt x="127928" y="188185"/>
                  <a:pt x="105174" y="193542"/>
                  <a:pt x="91440" y="198120"/>
                </a:cubicBezTo>
                <a:cubicBezTo>
                  <a:pt x="93980" y="185420"/>
                  <a:pt x="89902" y="169178"/>
                  <a:pt x="99060" y="160020"/>
                </a:cubicBezTo>
                <a:cubicBezTo>
                  <a:pt x="110419" y="148661"/>
                  <a:pt x="144780" y="144780"/>
                  <a:pt x="144780" y="144780"/>
                </a:cubicBezTo>
                <a:cubicBezTo>
                  <a:pt x="167640" y="147320"/>
                  <a:pt x="192004" y="143858"/>
                  <a:pt x="213360" y="152400"/>
                </a:cubicBezTo>
                <a:cubicBezTo>
                  <a:pt x="220818" y="155383"/>
                  <a:pt x="220980" y="167228"/>
                  <a:pt x="220980" y="175260"/>
                </a:cubicBezTo>
                <a:cubicBezTo>
                  <a:pt x="220980" y="200787"/>
                  <a:pt x="223178" y="227897"/>
                  <a:pt x="213360" y="251460"/>
                </a:cubicBezTo>
                <a:cubicBezTo>
                  <a:pt x="208727" y="262580"/>
                  <a:pt x="161435" y="272061"/>
                  <a:pt x="152400" y="274320"/>
                </a:cubicBezTo>
                <a:cubicBezTo>
                  <a:pt x="149860" y="264160"/>
                  <a:pt x="141468" y="253775"/>
                  <a:pt x="144780" y="243840"/>
                </a:cubicBezTo>
                <a:cubicBezTo>
                  <a:pt x="147676" y="235152"/>
                  <a:pt x="159271" y="232319"/>
                  <a:pt x="167640" y="228600"/>
                </a:cubicBezTo>
                <a:cubicBezTo>
                  <a:pt x="182320" y="222076"/>
                  <a:pt x="213360" y="213360"/>
                  <a:pt x="213360" y="213360"/>
                </a:cubicBezTo>
                <a:cubicBezTo>
                  <a:pt x="226060" y="215900"/>
                  <a:pt x="239333" y="216432"/>
                  <a:pt x="251460" y="220980"/>
                </a:cubicBezTo>
                <a:cubicBezTo>
                  <a:pt x="275669" y="230058"/>
                  <a:pt x="280275" y="243487"/>
                  <a:pt x="289560" y="266700"/>
                </a:cubicBezTo>
                <a:cubicBezTo>
                  <a:pt x="290503" y="269058"/>
                  <a:pt x="289560" y="271780"/>
                  <a:pt x="289560" y="27432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Forme libre : forme 86">
            <a:extLst>
              <a:ext uri="{FF2B5EF4-FFF2-40B4-BE49-F238E27FC236}">
                <a16:creationId xmlns:a16="http://schemas.microsoft.com/office/drawing/2014/main" id="{5CDC9133-A3D7-74A7-5518-83A2619E1DA8}"/>
              </a:ext>
            </a:extLst>
          </p:cNvPr>
          <p:cNvSpPr/>
          <p:nvPr/>
        </p:nvSpPr>
        <p:spPr>
          <a:xfrm>
            <a:off x="5063389" y="3890915"/>
            <a:ext cx="289979" cy="274320"/>
          </a:xfrm>
          <a:custGeom>
            <a:avLst/>
            <a:gdLst>
              <a:gd name="csX0" fmla="*/ 0 w 289979"/>
              <a:gd name="csY0" fmla="*/ 0 h 274320"/>
              <a:gd name="csX1" fmla="*/ 30480 w 289979"/>
              <a:gd name="csY1" fmla="*/ 38100 h 274320"/>
              <a:gd name="csX2" fmla="*/ 45720 w 289979"/>
              <a:gd name="csY2" fmla="*/ 60960 h 274320"/>
              <a:gd name="csX3" fmla="*/ 68580 w 289979"/>
              <a:gd name="csY3" fmla="*/ 68580 h 274320"/>
              <a:gd name="csX4" fmla="*/ 144780 w 289979"/>
              <a:gd name="csY4" fmla="*/ 68580 h 274320"/>
              <a:gd name="csX5" fmla="*/ 160020 w 289979"/>
              <a:gd name="csY5" fmla="*/ 99060 h 274320"/>
              <a:gd name="csX6" fmla="*/ 137160 w 289979"/>
              <a:gd name="csY6" fmla="*/ 175260 h 274320"/>
              <a:gd name="csX7" fmla="*/ 91440 w 289979"/>
              <a:gd name="csY7" fmla="*/ 198120 h 274320"/>
              <a:gd name="csX8" fmla="*/ 99060 w 289979"/>
              <a:gd name="csY8" fmla="*/ 160020 h 274320"/>
              <a:gd name="csX9" fmla="*/ 144780 w 289979"/>
              <a:gd name="csY9" fmla="*/ 144780 h 274320"/>
              <a:gd name="csX10" fmla="*/ 213360 w 289979"/>
              <a:gd name="csY10" fmla="*/ 152400 h 274320"/>
              <a:gd name="csX11" fmla="*/ 220980 w 289979"/>
              <a:gd name="csY11" fmla="*/ 175260 h 274320"/>
              <a:gd name="csX12" fmla="*/ 213360 w 289979"/>
              <a:gd name="csY12" fmla="*/ 251460 h 274320"/>
              <a:gd name="csX13" fmla="*/ 152400 w 289979"/>
              <a:gd name="csY13" fmla="*/ 274320 h 274320"/>
              <a:gd name="csX14" fmla="*/ 144780 w 289979"/>
              <a:gd name="csY14" fmla="*/ 243840 h 274320"/>
              <a:gd name="csX15" fmla="*/ 167640 w 289979"/>
              <a:gd name="csY15" fmla="*/ 228600 h 274320"/>
              <a:gd name="csX16" fmla="*/ 213360 w 289979"/>
              <a:gd name="csY16" fmla="*/ 213360 h 274320"/>
              <a:gd name="csX17" fmla="*/ 251460 w 289979"/>
              <a:gd name="csY17" fmla="*/ 220980 h 274320"/>
              <a:gd name="csX18" fmla="*/ 289560 w 289979"/>
              <a:gd name="csY18" fmla="*/ 266700 h 274320"/>
              <a:gd name="csX19" fmla="*/ 289560 w 289979"/>
              <a:gd name="csY19" fmla="*/ 274320 h 2743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289979" h="274320">
                <a:moveTo>
                  <a:pt x="0" y="0"/>
                </a:moveTo>
                <a:cubicBezTo>
                  <a:pt x="10160" y="12700"/>
                  <a:pt x="20722" y="25089"/>
                  <a:pt x="30480" y="38100"/>
                </a:cubicBezTo>
                <a:cubicBezTo>
                  <a:pt x="35975" y="45426"/>
                  <a:pt x="38569" y="55239"/>
                  <a:pt x="45720" y="60960"/>
                </a:cubicBezTo>
                <a:cubicBezTo>
                  <a:pt x="51992" y="65978"/>
                  <a:pt x="60960" y="66040"/>
                  <a:pt x="68580" y="68580"/>
                </a:cubicBezTo>
                <a:cubicBezTo>
                  <a:pt x="100907" y="55649"/>
                  <a:pt x="112453" y="40871"/>
                  <a:pt x="144780" y="68580"/>
                </a:cubicBezTo>
                <a:cubicBezTo>
                  <a:pt x="153405" y="75972"/>
                  <a:pt x="154940" y="88900"/>
                  <a:pt x="160020" y="99060"/>
                </a:cubicBezTo>
                <a:cubicBezTo>
                  <a:pt x="155518" y="121568"/>
                  <a:pt x="151084" y="155767"/>
                  <a:pt x="137160" y="175260"/>
                </a:cubicBezTo>
                <a:cubicBezTo>
                  <a:pt x="127928" y="188185"/>
                  <a:pt x="105174" y="193542"/>
                  <a:pt x="91440" y="198120"/>
                </a:cubicBezTo>
                <a:cubicBezTo>
                  <a:pt x="93980" y="185420"/>
                  <a:pt x="89902" y="169178"/>
                  <a:pt x="99060" y="160020"/>
                </a:cubicBezTo>
                <a:cubicBezTo>
                  <a:pt x="110419" y="148661"/>
                  <a:pt x="144780" y="144780"/>
                  <a:pt x="144780" y="144780"/>
                </a:cubicBezTo>
                <a:cubicBezTo>
                  <a:pt x="167640" y="147320"/>
                  <a:pt x="192004" y="143858"/>
                  <a:pt x="213360" y="152400"/>
                </a:cubicBezTo>
                <a:cubicBezTo>
                  <a:pt x="220818" y="155383"/>
                  <a:pt x="220980" y="167228"/>
                  <a:pt x="220980" y="175260"/>
                </a:cubicBezTo>
                <a:cubicBezTo>
                  <a:pt x="220980" y="200787"/>
                  <a:pt x="223178" y="227897"/>
                  <a:pt x="213360" y="251460"/>
                </a:cubicBezTo>
                <a:cubicBezTo>
                  <a:pt x="208727" y="262580"/>
                  <a:pt x="161435" y="272061"/>
                  <a:pt x="152400" y="274320"/>
                </a:cubicBezTo>
                <a:cubicBezTo>
                  <a:pt x="149860" y="264160"/>
                  <a:pt x="141468" y="253775"/>
                  <a:pt x="144780" y="243840"/>
                </a:cubicBezTo>
                <a:cubicBezTo>
                  <a:pt x="147676" y="235152"/>
                  <a:pt x="159271" y="232319"/>
                  <a:pt x="167640" y="228600"/>
                </a:cubicBezTo>
                <a:cubicBezTo>
                  <a:pt x="182320" y="222076"/>
                  <a:pt x="213360" y="213360"/>
                  <a:pt x="213360" y="213360"/>
                </a:cubicBezTo>
                <a:cubicBezTo>
                  <a:pt x="226060" y="215900"/>
                  <a:pt x="239333" y="216432"/>
                  <a:pt x="251460" y="220980"/>
                </a:cubicBezTo>
                <a:cubicBezTo>
                  <a:pt x="275669" y="230058"/>
                  <a:pt x="280275" y="243487"/>
                  <a:pt x="289560" y="266700"/>
                </a:cubicBezTo>
                <a:cubicBezTo>
                  <a:pt x="290503" y="269058"/>
                  <a:pt x="289560" y="271780"/>
                  <a:pt x="289560" y="27432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Forme libre : forme 87">
            <a:extLst>
              <a:ext uri="{FF2B5EF4-FFF2-40B4-BE49-F238E27FC236}">
                <a16:creationId xmlns:a16="http://schemas.microsoft.com/office/drawing/2014/main" id="{F066C93B-7ACB-0914-028F-6738BC05056F}"/>
              </a:ext>
            </a:extLst>
          </p:cNvPr>
          <p:cNvSpPr/>
          <p:nvPr/>
        </p:nvSpPr>
        <p:spPr>
          <a:xfrm>
            <a:off x="5389749" y="3914007"/>
            <a:ext cx="289979" cy="274320"/>
          </a:xfrm>
          <a:custGeom>
            <a:avLst/>
            <a:gdLst>
              <a:gd name="csX0" fmla="*/ 0 w 289979"/>
              <a:gd name="csY0" fmla="*/ 0 h 274320"/>
              <a:gd name="csX1" fmla="*/ 30480 w 289979"/>
              <a:gd name="csY1" fmla="*/ 38100 h 274320"/>
              <a:gd name="csX2" fmla="*/ 45720 w 289979"/>
              <a:gd name="csY2" fmla="*/ 60960 h 274320"/>
              <a:gd name="csX3" fmla="*/ 68580 w 289979"/>
              <a:gd name="csY3" fmla="*/ 68580 h 274320"/>
              <a:gd name="csX4" fmla="*/ 144780 w 289979"/>
              <a:gd name="csY4" fmla="*/ 68580 h 274320"/>
              <a:gd name="csX5" fmla="*/ 160020 w 289979"/>
              <a:gd name="csY5" fmla="*/ 99060 h 274320"/>
              <a:gd name="csX6" fmla="*/ 137160 w 289979"/>
              <a:gd name="csY6" fmla="*/ 175260 h 274320"/>
              <a:gd name="csX7" fmla="*/ 91440 w 289979"/>
              <a:gd name="csY7" fmla="*/ 198120 h 274320"/>
              <a:gd name="csX8" fmla="*/ 99060 w 289979"/>
              <a:gd name="csY8" fmla="*/ 160020 h 274320"/>
              <a:gd name="csX9" fmla="*/ 144780 w 289979"/>
              <a:gd name="csY9" fmla="*/ 144780 h 274320"/>
              <a:gd name="csX10" fmla="*/ 213360 w 289979"/>
              <a:gd name="csY10" fmla="*/ 152400 h 274320"/>
              <a:gd name="csX11" fmla="*/ 220980 w 289979"/>
              <a:gd name="csY11" fmla="*/ 175260 h 274320"/>
              <a:gd name="csX12" fmla="*/ 213360 w 289979"/>
              <a:gd name="csY12" fmla="*/ 251460 h 274320"/>
              <a:gd name="csX13" fmla="*/ 152400 w 289979"/>
              <a:gd name="csY13" fmla="*/ 274320 h 274320"/>
              <a:gd name="csX14" fmla="*/ 144780 w 289979"/>
              <a:gd name="csY14" fmla="*/ 243840 h 274320"/>
              <a:gd name="csX15" fmla="*/ 167640 w 289979"/>
              <a:gd name="csY15" fmla="*/ 228600 h 274320"/>
              <a:gd name="csX16" fmla="*/ 213360 w 289979"/>
              <a:gd name="csY16" fmla="*/ 213360 h 274320"/>
              <a:gd name="csX17" fmla="*/ 251460 w 289979"/>
              <a:gd name="csY17" fmla="*/ 220980 h 274320"/>
              <a:gd name="csX18" fmla="*/ 289560 w 289979"/>
              <a:gd name="csY18" fmla="*/ 266700 h 274320"/>
              <a:gd name="csX19" fmla="*/ 289560 w 289979"/>
              <a:gd name="csY19" fmla="*/ 274320 h 2743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289979" h="274320">
                <a:moveTo>
                  <a:pt x="0" y="0"/>
                </a:moveTo>
                <a:cubicBezTo>
                  <a:pt x="10160" y="12700"/>
                  <a:pt x="20722" y="25089"/>
                  <a:pt x="30480" y="38100"/>
                </a:cubicBezTo>
                <a:cubicBezTo>
                  <a:pt x="35975" y="45426"/>
                  <a:pt x="38569" y="55239"/>
                  <a:pt x="45720" y="60960"/>
                </a:cubicBezTo>
                <a:cubicBezTo>
                  <a:pt x="51992" y="65978"/>
                  <a:pt x="60960" y="66040"/>
                  <a:pt x="68580" y="68580"/>
                </a:cubicBezTo>
                <a:cubicBezTo>
                  <a:pt x="100907" y="55649"/>
                  <a:pt x="112453" y="40871"/>
                  <a:pt x="144780" y="68580"/>
                </a:cubicBezTo>
                <a:cubicBezTo>
                  <a:pt x="153405" y="75972"/>
                  <a:pt x="154940" y="88900"/>
                  <a:pt x="160020" y="99060"/>
                </a:cubicBezTo>
                <a:cubicBezTo>
                  <a:pt x="155518" y="121568"/>
                  <a:pt x="151084" y="155767"/>
                  <a:pt x="137160" y="175260"/>
                </a:cubicBezTo>
                <a:cubicBezTo>
                  <a:pt x="127928" y="188185"/>
                  <a:pt x="105174" y="193542"/>
                  <a:pt x="91440" y="198120"/>
                </a:cubicBezTo>
                <a:cubicBezTo>
                  <a:pt x="93980" y="185420"/>
                  <a:pt x="89902" y="169178"/>
                  <a:pt x="99060" y="160020"/>
                </a:cubicBezTo>
                <a:cubicBezTo>
                  <a:pt x="110419" y="148661"/>
                  <a:pt x="144780" y="144780"/>
                  <a:pt x="144780" y="144780"/>
                </a:cubicBezTo>
                <a:cubicBezTo>
                  <a:pt x="167640" y="147320"/>
                  <a:pt x="192004" y="143858"/>
                  <a:pt x="213360" y="152400"/>
                </a:cubicBezTo>
                <a:cubicBezTo>
                  <a:pt x="220818" y="155383"/>
                  <a:pt x="220980" y="167228"/>
                  <a:pt x="220980" y="175260"/>
                </a:cubicBezTo>
                <a:cubicBezTo>
                  <a:pt x="220980" y="200787"/>
                  <a:pt x="223178" y="227897"/>
                  <a:pt x="213360" y="251460"/>
                </a:cubicBezTo>
                <a:cubicBezTo>
                  <a:pt x="208727" y="262580"/>
                  <a:pt x="161435" y="272061"/>
                  <a:pt x="152400" y="274320"/>
                </a:cubicBezTo>
                <a:cubicBezTo>
                  <a:pt x="149860" y="264160"/>
                  <a:pt x="141468" y="253775"/>
                  <a:pt x="144780" y="243840"/>
                </a:cubicBezTo>
                <a:cubicBezTo>
                  <a:pt x="147676" y="235152"/>
                  <a:pt x="159271" y="232319"/>
                  <a:pt x="167640" y="228600"/>
                </a:cubicBezTo>
                <a:cubicBezTo>
                  <a:pt x="182320" y="222076"/>
                  <a:pt x="213360" y="213360"/>
                  <a:pt x="213360" y="213360"/>
                </a:cubicBezTo>
                <a:cubicBezTo>
                  <a:pt x="226060" y="215900"/>
                  <a:pt x="239333" y="216432"/>
                  <a:pt x="251460" y="220980"/>
                </a:cubicBezTo>
                <a:cubicBezTo>
                  <a:pt x="275669" y="230058"/>
                  <a:pt x="280275" y="243487"/>
                  <a:pt x="289560" y="266700"/>
                </a:cubicBezTo>
                <a:cubicBezTo>
                  <a:pt x="290503" y="269058"/>
                  <a:pt x="289560" y="271780"/>
                  <a:pt x="289560" y="27432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12CAC5E9-38B0-F2B3-EF01-48E6C47BDA9C}"/>
              </a:ext>
            </a:extLst>
          </p:cNvPr>
          <p:cNvCxnSpPr>
            <a:cxnSpLocks/>
            <a:stCxn id="88" idx="18"/>
          </p:cNvCxnSpPr>
          <p:nvPr/>
        </p:nvCxnSpPr>
        <p:spPr>
          <a:xfrm flipH="1">
            <a:off x="5678792" y="4173679"/>
            <a:ext cx="517" cy="2494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D5A6ED7C-A29D-09DC-FE9F-4BE7D8114406}"/>
              </a:ext>
            </a:extLst>
          </p:cNvPr>
          <p:cNvCxnSpPr>
            <a:cxnSpLocks/>
          </p:cNvCxnSpPr>
          <p:nvPr/>
        </p:nvCxnSpPr>
        <p:spPr>
          <a:xfrm flipH="1">
            <a:off x="4630420" y="4416790"/>
            <a:ext cx="1050591" cy="2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728C22BA-9ADB-CCED-0716-CD69B3669716}"/>
              </a:ext>
            </a:extLst>
          </p:cNvPr>
          <p:cNvCxnSpPr>
            <a:cxnSpLocks/>
            <a:endCxn id="82" idx="4"/>
          </p:cNvCxnSpPr>
          <p:nvPr/>
        </p:nvCxnSpPr>
        <p:spPr>
          <a:xfrm flipV="1">
            <a:off x="4632325" y="4386707"/>
            <a:ext cx="444" cy="3035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Forme libre : forme 98">
            <a:extLst>
              <a:ext uri="{FF2B5EF4-FFF2-40B4-BE49-F238E27FC236}">
                <a16:creationId xmlns:a16="http://schemas.microsoft.com/office/drawing/2014/main" id="{FB0A75B5-E3B2-2FD3-4514-95819D4F2ADF}"/>
              </a:ext>
            </a:extLst>
          </p:cNvPr>
          <p:cNvSpPr/>
          <p:nvPr/>
        </p:nvSpPr>
        <p:spPr>
          <a:xfrm>
            <a:off x="4637360" y="4328160"/>
            <a:ext cx="371520" cy="488320"/>
          </a:xfrm>
          <a:custGeom>
            <a:avLst/>
            <a:gdLst>
              <a:gd name="csX0" fmla="*/ 5760 w 371520"/>
              <a:gd name="csY0" fmla="*/ 0 h 488320"/>
              <a:gd name="csX1" fmla="*/ 36240 w 371520"/>
              <a:gd name="csY1" fmla="*/ 375920 h 488320"/>
              <a:gd name="csX2" fmla="*/ 280080 w 371520"/>
              <a:gd name="csY2" fmla="*/ 467360 h 488320"/>
              <a:gd name="csX3" fmla="*/ 371520 w 371520"/>
              <a:gd name="csY3" fmla="*/ 30480 h 4883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371520" h="488320">
                <a:moveTo>
                  <a:pt x="5760" y="0"/>
                </a:moveTo>
                <a:cubicBezTo>
                  <a:pt x="-1860" y="149013"/>
                  <a:pt x="-9480" y="298027"/>
                  <a:pt x="36240" y="375920"/>
                </a:cubicBezTo>
                <a:cubicBezTo>
                  <a:pt x="81960" y="453813"/>
                  <a:pt x="224200" y="524933"/>
                  <a:pt x="280080" y="467360"/>
                </a:cubicBezTo>
                <a:cubicBezTo>
                  <a:pt x="335960" y="409787"/>
                  <a:pt x="353740" y="220133"/>
                  <a:pt x="371520" y="3048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 : forme 99">
            <a:extLst>
              <a:ext uri="{FF2B5EF4-FFF2-40B4-BE49-F238E27FC236}">
                <a16:creationId xmlns:a16="http://schemas.microsoft.com/office/drawing/2014/main" id="{0D4AF17E-F777-733B-ABAD-2067BEA1F5D6}"/>
              </a:ext>
            </a:extLst>
          </p:cNvPr>
          <p:cNvSpPr/>
          <p:nvPr/>
        </p:nvSpPr>
        <p:spPr>
          <a:xfrm>
            <a:off x="5004269" y="4298213"/>
            <a:ext cx="371520" cy="488320"/>
          </a:xfrm>
          <a:custGeom>
            <a:avLst/>
            <a:gdLst>
              <a:gd name="csX0" fmla="*/ 5760 w 371520"/>
              <a:gd name="csY0" fmla="*/ 0 h 488320"/>
              <a:gd name="csX1" fmla="*/ 36240 w 371520"/>
              <a:gd name="csY1" fmla="*/ 375920 h 488320"/>
              <a:gd name="csX2" fmla="*/ 280080 w 371520"/>
              <a:gd name="csY2" fmla="*/ 467360 h 488320"/>
              <a:gd name="csX3" fmla="*/ 371520 w 371520"/>
              <a:gd name="csY3" fmla="*/ 30480 h 4883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371520" h="488320">
                <a:moveTo>
                  <a:pt x="5760" y="0"/>
                </a:moveTo>
                <a:cubicBezTo>
                  <a:pt x="-1860" y="149013"/>
                  <a:pt x="-9480" y="298027"/>
                  <a:pt x="36240" y="375920"/>
                </a:cubicBezTo>
                <a:cubicBezTo>
                  <a:pt x="81960" y="453813"/>
                  <a:pt x="224200" y="524933"/>
                  <a:pt x="280080" y="467360"/>
                </a:cubicBezTo>
                <a:cubicBezTo>
                  <a:pt x="335960" y="409787"/>
                  <a:pt x="353740" y="220133"/>
                  <a:pt x="371520" y="3048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 : forme 100">
            <a:extLst>
              <a:ext uri="{FF2B5EF4-FFF2-40B4-BE49-F238E27FC236}">
                <a16:creationId xmlns:a16="http://schemas.microsoft.com/office/drawing/2014/main" id="{79BD9E63-4558-328C-7091-657EBB438CD0}"/>
              </a:ext>
            </a:extLst>
          </p:cNvPr>
          <p:cNvSpPr/>
          <p:nvPr/>
        </p:nvSpPr>
        <p:spPr>
          <a:xfrm>
            <a:off x="1520335" y="3645104"/>
            <a:ext cx="3078247" cy="1270178"/>
          </a:xfrm>
          <a:custGeom>
            <a:avLst/>
            <a:gdLst>
              <a:gd name="csX0" fmla="*/ 20087 w 3078247"/>
              <a:gd name="csY0" fmla="*/ 888289 h 1270178"/>
              <a:gd name="csX1" fmla="*/ 81047 w 3078247"/>
              <a:gd name="csY1" fmla="*/ 1233729 h 1270178"/>
              <a:gd name="csX2" fmla="*/ 670327 w 3078247"/>
              <a:gd name="csY2" fmla="*/ 1243889 h 1270178"/>
              <a:gd name="csX3" fmla="*/ 2631207 w 3078247"/>
              <a:gd name="csY3" fmla="*/ 1091489 h 1270178"/>
              <a:gd name="csX4" fmla="*/ 2814087 w 3078247"/>
              <a:gd name="csY4" fmla="*/ 95809 h 1270178"/>
              <a:gd name="csX5" fmla="*/ 3078247 w 3078247"/>
              <a:gd name="csY5" fmla="*/ 95809 h 127017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3078247" h="1270178">
                <a:moveTo>
                  <a:pt x="20087" y="888289"/>
                </a:moveTo>
                <a:cubicBezTo>
                  <a:pt x="-3620" y="1031375"/>
                  <a:pt x="-27326" y="1174462"/>
                  <a:pt x="81047" y="1233729"/>
                </a:cubicBezTo>
                <a:cubicBezTo>
                  <a:pt x="189420" y="1292996"/>
                  <a:pt x="245300" y="1267596"/>
                  <a:pt x="670327" y="1243889"/>
                </a:cubicBezTo>
                <a:cubicBezTo>
                  <a:pt x="1095354" y="1220182"/>
                  <a:pt x="2273914" y="1282836"/>
                  <a:pt x="2631207" y="1091489"/>
                </a:cubicBezTo>
                <a:cubicBezTo>
                  <a:pt x="2988500" y="900142"/>
                  <a:pt x="2739580" y="261756"/>
                  <a:pt x="2814087" y="95809"/>
                </a:cubicBezTo>
                <a:cubicBezTo>
                  <a:pt x="2888594" y="-70138"/>
                  <a:pt x="2983420" y="12835"/>
                  <a:pt x="3078247" y="95809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Forme libre : forme 107">
            <a:extLst>
              <a:ext uri="{FF2B5EF4-FFF2-40B4-BE49-F238E27FC236}">
                <a16:creationId xmlns:a16="http://schemas.microsoft.com/office/drawing/2014/main" id="{9B347D86-AAA5-57C6-1FA3-1CE01C0BE103}"/>
              </a:ext>
            </a:extLst>
          </p:cNvPr>
          <p:cNvSpPr/>
          <p:nvPr/>
        </p:nvSpPr>
        <p:spPr>
          <a:xfrm>
            <a:off x="2035338" y="3346879"/>
            <a:ext cx="3322320" cy="1399669"/>
          </a:xfrm>
          <a:custGeom>
            <a:avLst/>
            <a:gdLst>
              <a:gd name="csX0" fmla="*/ 0 w 3322320"/>
              <a:gd name="csY0" fmla="*/ 1183929 h 1430451"/>
              <a:gd name="csX1" fmla="*/ 121920 w 3322320"/>
              <a:gd name="csY1" fmla="*/ 1285529 h 1430451"/>
              <a:gd name="csX2" fmla="*/ 528320 w 3322320"/>
              <a:gd name="csY2" fmla="*/ 1366809 h 1430451"/>
              <a:gd name="csX3" fmla="*/ 1239520 w 3322320"/>
              <a:gd name="csY3" fmla="*/ 1316009 h 1430451"/>
              <a:gd name="csX4" fmla="*/ 2204720 w 3322320"/>
              <a:gd name="csY4" fmla="*/ 46009 h 1430451"/>
              <a:gd name="csX5" fmla="*/ 3322320 w 3322320"/>
              <a:gd name="csY5" fmla="*/ 401609 h 143045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3322320" h="1430451">
                <a:moveTo>
                  <a:pt x="0" y="1183929"/>
                </a:moveTo>
                <a:cubicBezTo>
                  <a:pt x="16933" y="1219489"/>
                  <a:pt x="33867" y="1255049"/>
                  <a:pt x="121920" y="1285529"/>
                </a:cubicBezTo>
                <a:cubicBezTo>
                  <a:pt x="209973" y="1316009"/>
                  <a:pt x="342053" y="1361729"/>
                  <a:pt x="528320" y="1366809"/>
                </a:cubicBezTo>
                <a:cubicBezTo>
                  <a:pt x="714587" y="1371889"/>
                  <a:pt x="960120" y="1536142"/>
                  <a:pt x="1239520" y="1316009"/>
                </a:cubicBezTo>
                <a:cubicBezTo>
                  <a:pt x="1518920" y="1095876"/>
                  <a:pt x="1857587" y="198409"/>
                  <a:pt x="2204720" y="46009"/>
                </a:cubicBezTo>
                <a:cubicBezTo>
                  <a:pt x="2551853" y="-106391"/>
                  <a:pt x="2937086" y="147609"/>
                  <a:pt x="3322320" y="401609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Forme libre : forme 108">
            <a:extLst>
              <a:ext uri="{FF2B5EF4-FFF2-40B4-BE49-F238E27FC236}">
                <a16:creationId xmlns:a16="http://schemas.microsoft.com/office/drawing/2014/main" id="{3C180D8A-3F69-79A3-7E07-039239D945ED}"/>
              </a:ext>
            </a:extLst>
          </p:cNvPr>
          <p:cNvSpPr/>
          <p:nvPr/>
        </p:nvSpPr>
        <p:spPr>
          <a:xfrm>
            <a:off x="1756042" y="3451656"/>
            <a:ext cx="3189846" cy="1386214"/>
          </a:xfrm>
          <a:custGeom>
            <a:avLst/>
            <a:gdLst>
              <a:gd name="csX0" fmla="*/ 26022 w 3189846"/>
              <a:gd name="csY0" fmla="*/ 1073608 h 1386214"/>
              <a:gd name="csX1" fmla="*/ 7734 w 3189846"/>
              <a:gd name="csY1" fmla="*/ 1238200 h 1386214"/>
              <a:gd name="csX2" fmla="*/ 86982 w 3189846"/>
              <a:gd name="csY2" fmla="*/ 1372312 h 1386214"/>
              <a:gd name="csX3" fmla="*/ 824598 w 3189846"/>
              <a:gd name="csY3" fmla="*/ 1341832 h 1386214"/>
              <a:gd name="csX4" fmla="*/ 1854822 w 3189846"/>
              <a:gd name="csY4" fmla="*/ 1305256 h 1386214"/>
              <a:gd name="csX5" fmla="*/ 2312022 w 3189846"/>
              <a:gd name="csY5" fmla="*/ 354280 h 1386214"/>
              <a:gd name="csX6" fmla="*/ 2683878 w 3189846"/>
              <a:gd name="csY6" fmla="*/ 712 h 1386214"/>
              <a:gd name="csX7" fmla="*/ 3189846 w 3189846"/>
              <a:gd name="csY7" fmla="*/ 281128 h 13862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189846" h="1386214">
                <a:moveTo>
                  <a:pt x="26022" y="1073608"/>
                </a:moveTo>
                <a:cubicBezTo>
                  <a:pt x="11798" y="1131012"/>
                  <a:pt x="-2426" y="1188416"/>
                  <a:pt x="7734" y="1238200"/>
                </a:cubicBezTo>
                <a:cubicBezTo>
                  <a:pt x="17894" y="1287984"/>
                  <a:pt x="-49162" y="1355040"/>
                  <a:pt x="86982" y="1372312"/>
                </a:cubicBezTo>
                <a:cubicBezTo>
                  <a:pt x="223126" y="1389584"/>
                  <a:pt x="824598" y="1341832"/>
                  <a:pt x="824598" y="1341832"/>
                </a:cubicBezTo>
                <a:cubicBezTo>
                  <a:pt x="1119238" y="1330656"/>
                  <a:pt x="1606918" y="1469848"/>
                  <a:pt x="1854822" y="1305256"/>
                </a:cubicBezTo>
                <a:cubicBezTo>
                  <a:pt x="2102726" y="1140664"/>
                  <a:pt x="2173846" y="571704"/>
                  <a:pt x="2312022" y="354280"/>
                </a:cubicBezTo>
                <a:cubicBezTo>
                  <a:pt x="2450198" y="136856"/>
                  <a:pt x="2537574" y="12904"/>
                  <a:pt x="2683878" y="712"/>
                </a:cubicBezTo>
                <a:cubicBezTo>
                  <a:pt x="2830182" y="-11480"/>
                  <a:pt x="3010014" y="134824"/>
                  <a:pt x="3189846" y="281128"/>
                </a:cubicBezTo>
              </a:path>
            </a:pathLst>
          </a:cu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1DF099D3-3301-C1C9-CA92-0B808729B572}"/>
              </a:ext>
            </a:extLst>
          </p:cNvPr>
          <p:cNvSpPr/>
          <p:nvPr/>
        </p:nvSpPr>
        <p:spPr>
          <a:xfrm>
            <a:off x="2618552" y="4495632"/>
            <a:ext cx="957317" cy="802868"/>
          </a:xfrm>
          <a:prstGeom prst="arc">
            <a:avLst>
              <a:gd name="adj1" fmla="val 16200000"/>
              <a:gd name="adj2" fmla="val 547498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19611B8A-8E47-91E3-CA85-119899D60814}"/>
              </a:ext>
            </a:extLst>
          </p:cNvPr>
          <p:cNvSpPr/>
          <p:nvPr/>
        </p:nvSpPr>
        <p:spPr>
          <a:xfrm>
            <a:off x="2770952" y="4281028"/>
            <a:ext cx="1158379" cy="1169872"/>
          </a:xfrm>
          <a:prstGeom prst="arc">
            <a:avLst>
              <a:gd name="adj1" fmla="val 16200000"/>
              <a:gd name="adj2" fmla="val 547498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83E2D2CA-0C12-1C02-B3A3-C8AACEEA5016}"/>
              </a:ext>
            </a:extLst>
          </p:cNvPr>
          <p:cNvCxnSpPr>
            <a:cxnSpLocks/>
          </p:cNvCxnSpPr>
          <p:nvPr/>
        </p:nvCxnSpPr>
        <p:spPr>
          <a:xfrm>
            <a:off x="2140612" y="4569130"/>
            <a:ext cx="257823" cy="120619"/>
          </a:xfrm>
          <a:prstGeom prst="straightConnector1">
            <a:avLst/>
          </a:prstGeom>
          <a:ln w="317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ZoneTexte 110">
            <a:extLst>
              <a:ext uri="{FF2B5EF4-FFF2-40B4-BE49-F238E27FC236}">
                <a16:creationId xmlns:a16="http://schemas.microsoft.com/office/drawing/2014/main" id="{4050D667-93C9-EF00-26DF-F58D685AB0C8}"/>
              </a:ext>
            </a:extLst>
          </p:cNvPr>
          <p:cNvSpPr txBox="1"/>
          <p:nvPr/>
        </p:nvSpPr>
        <p:spPr>
          <a:xfrm>
            <a:off x="2198736" y="4282215"/>
            <a:ext cx="109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i3</a:t>
            </a:r>
          </a:p>
        </p:txBody>
      </p: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7DCF736E-68FB-C8D7-D17B-65308DEAC011}"/>
              </a:ext>
            </a:extLst>
          </p:cNvPr>
          <p:cNvCxnSpPr>
            <a:cxnSpLocks/>
            <a:stCxn id="109" idx="0"/>
          </p:cNvCxnSpPr>
          <p:nvPr/>
        </p:nvCxnSpPr>
        <p:spPr>
          <a:xfrm flipH="1">
            <a:off x="1762965" y="4525264"/>
            <a:ext cx="19099" cy="275266"/>
          </a:xfrm>
          <a:prstGeom prst="straightConnector1">
            <a:avLst/>
          </a:prstGeom>
          <a:ln w="317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ZoneTexte 113">
            <a:extLst>
              <a:ext uri="{FF2B5EF4-FFF2-40B4-BE49-F238E27FC236}">
                <a16:creationId xmlns:a16="http://schemas.microsoft.com/office/drawing/2014/main" id="{A6D3EDCF-2269-3DB8-1250-DF01F96B9AC2}"/>
              </a:ext>
            </a:extLst>
          </p:cNvPr>
          <p:cNvSpPr txBox="1"/>
          <p:nvPr/>
        </p:nvSpPr>
        <p:spPr>
          <a:xfrm>
            <a:off x="1762965" y="4447852"/>
            <a:ext cx="109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i2</a:t>
            </a:r>
          </a:p>
        </p:txBody>
      </p: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3FF4B5A8-53BA-277D-3A6A-4277DD89F9BC}"/>
              </a:ext>
            </a:extLst>
          </p:cNvPr>
          <p:cNvCxnSpPr>
            <a:cxnSpLocks/>
            <a:endCxn id="101" idx="1"/>
          </p:cNvCxnSpPr>
          <p:nvPr/>
        </p:nvCxnSpPr>
        <p:spPr>
          <a:xfrm>
            <a:off x="1519598" y="4596512"/>
            <a:ext cx="81784" cy="282321"/>
          </a:xfrm>
          <a:prstGeom prst="straightConnector1">
            <a:avLst/>
          </a:prstGeom>
          <a:ln w="317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ZoneTexte 119">
            <a:extLst>
              <a:ext uri="{FF2B5EF4-FFF2-40B4-BE49-F238E27FC236}">
                <a16:creationId xmlns:a16="http://schemas.microsoft.com/office/drawing/2014/main" id="{E855558D-7C15-030E-ED34-1CAACDA4709E}"/>
              </a:ext>
            </a:extLst>
          </p:cNvPr>
          <p:cNvSpPr txBox="1"/>
          <p:nvPr/>
        </p:nvSpPr>
        <p:spPr>
          <a:xfrm>
            <a:off x="1211836" y="4530174"/>
            <a:ext cx="109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i1</a:t>
            </a:r>
          </a:p>
        </p:txBody>
      </p:sp>
    </p:spTree>
    <p:extLst>
      <p:ext uri="{BB962C8B-B14F-4D97-AF65-F5344CB8AC3E}">
        <p14:creationId xmlns:p14="http://schemas.microsoft.com/office/powerpoint/2010/main" val="3597082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A4104-5C17-6F31-C834-A5DAF486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Série de Fourrier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6228E4-3F2D-C802-B9A2-E619134DD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200" y="2578409"/>
            <a:ext cx="8916173" cy="14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71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6969E3-7BB1-1B74-3A77-DF5FD9F9B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Spectre en fréquence de signaux périodique et d’impulsions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971792E-413E-B630-E091-FEAA3D38D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64" y="1226916"/>
            <a:ext cx="4745515" cy="35644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F26F879-D255-B25F-989E-994B5B65F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260" y="1520577"/>
            <a:ext cx="5393376" cy="47984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A7FEB49-888B-AD44-9339-01A3E3DD5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040" y="4922800"/>
            <a:ext cx="2241586" cy="141656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0A73E65-14CE-A533-96E8-C7254276AE33}"/>
              </a:ext>
            </a:extLst>
          </p:cNvPr>
          <p:cNvSpPr txBox="1"/>
          <p:nvPr/>
        </p:nvSpPr>
        <p:spPr>
          <a:xfrm>
            <a:off x="2992523" y="6332308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1Mhz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AD35CD7-B9BE-8E02-69B2-4C989DBC9BB7}"/>
              </a:ext>
            </a:extLst>
          </p:cNvPr>
          <p:cNvSpPr txBox="1"/>
          <p:nvPr/>
        </p:nvSpPr>
        <p:spPr>
          <a:xfrm>
            <a:off x="3586033" y="6332308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2Mhz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A1DB3A8-C0B2-C920-F577-7B4595FF9441}"/>
              </a:ext>
            </a:extLst>
          </p:cNvPr>
          <p:cNvSpPr txBox="1"/>
          <p:nvPr/>
        </p:nvSpPr>
        <p:spPr>
          <a:xfrm>
            <a:off x="4179543" y="6319048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3Mhz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FB5C77-1CC8-A29D-585F-13CC73B08ACD}"/>
              </a:ext>
            </a:extLst>
          </p:cNvPr>
          <p:cNvSpPr txBox="1"/>
          <p:nvPr/>
        </p:nvSpPr>
        <p:spPr>
          <a:xfrm>
            <a:off x="4773053" y="6319048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4Mhz</a:t>
            </a:r>
          </a:p>
        </p:txBody>
      </p: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B779B7C2-01E3-0C02-3D2E-D2BEAB1813B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11550" y="5640871"/>
            <a:ext cx="1188248" cy="238760"/>
          </a:xfrm>
          <a:prstGeom prst="bentConnector3">
            <a:avLst>
              <a:gd name="adj1" fmla="val 101302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8B5BD6D5-2283-4913-FC63-FF29B4CF8228}"/>
              </a:ext>
            </a:extLst>
          </p:cNvPr>
          <p:cNvCxnSpPr>
            <a:cxnSpLocks/>
          </p:cNvCxnSpPr>
          <p:nvPr/>
        </p:nvCxnSpPr>
        <p:spPr>
          <a:xfrm>
            <a:off x="1025054" y="5166127"/>
            <a:ext cx="1419874" cy="1188248"/>
          </a:xfrm>
          <a:prstGeom prst="bentConnector3">
            <a:avLst>
              <a:gd name="adj1" fmla="val 9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2D44440D-89EA-5387-5703-CC252492F19D}"/>
              </a:ext>
            </a:extLst>
          </p:cNvPr>
          <p:cNvSpPr txBox="1"/>
          <p:nvPr/>
        </p:nvSpPr>
        <p:spPr>
          <a:xfrm>
            <a:off x="838200" y="6354375"/>
            <a:ext cx="404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1us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77DBA7D-07E8-3F08-377F-37AA76491750}"/>
              </a:ext>
            </a:extLst>
          </p:cNvPr>
          <p:cNvSpPr txBox="1"/>
          <p:nvPr/>
        </p:nvSpPr>
        <p:spPr>
          <a:xfrm>
            <a:off x="544057" y="6334054"/>
            <a:ext cx="404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0us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8ED9ABA-BE7B-595D-0492-82984550662B}"/>
              </a:ext>
            </a:extLst>
          </p:cNvPr>
          <p:cNvSpPr txBox="1"/>
          <p:nvPr/>
        </p:nvSpPr>
        <p:spPr>
          <a:xfrm>
            <a:off x="7680960" y="1226916"/>
            <a:ext cx="2642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Rappels : série de Fourrier</a:t>
            </a:r>
          </a:p>
        </p:txBody>
      </p:sp>
    </p:spTree>
    <p:extLst>
      <p:ext uri="{BB962C8B-B14F-4D97-AF65-F5344CB8AC3E}">
        <p14:creationId xmlns:p14="http://schemas.microsoft.com/office/powerpoint/2010/main" val="1746339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7E0877-4AC0-017D-EDE3-7B51F98A9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Filtrer le 50Hz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2A07D7-5A55-F6D7-69D6-0AA584E92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BC3303-FB72-337D-7101-64F660A37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202" y="1498252"/>
            <a:ext cx="9571549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01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093303-0AD0-BC46-593E-A574559E7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EFF81C-960B-0A05-1701-26A7AE2F8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8561"/>
            <a:ext cx="5810026" cy="1412239"/>
          </a:xfrm>
        </p:spPr>
        <p:txBody>
          <a:bodyPr/>
          <a:lstStyle/>
          <a:p>
            <a:r>
              <a:rPr lang="fr-FR" dirty="0"/>
              <a:t>Un </a:t>
            </a:r>
            <a:r>
              <a:rPr lang="fr-FR" dirty="0" err="1"/>
              <a:t>cable</a:t>
            </a:r>
            <a:r>
              <a:rPr lang="fr-FR" dirty="0"/>
              <a:t> à une inductance de 1uH/m</a:t>
            </a:r>
          </a:p>
          <a:p>
            <a:r>
              <a:rPr lang="fr-FR" dirty="0"/>
              <a:t>Si on bobine un </a:t>
            </a:r>
            <a:r>
              <a:rPr lang="fr-FR" dirty="0" err="1"/>
              <a:t>cable</a:t>
            </a:r>
            <a:r>
              <a:rPr lang="fr-FR" dirty="0"/>
              <a:t> son inductance augmente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6966EC5-DE7D-B4CB-12F7-30BC9B698B88}"/>
              </a:ext>
            </a:extLst>
          </p:cNvPr>
          <p:cNvSpPr txBox="1">
            <a:spLocks/>
          </p:cNvSpPr>
          <p:nvPr/>
        </p:nvSpPr>
        <p:spPr>
          <a:xfrm>
            <a:off x="6648226" y="1140537"/>
            <a:ext cx="5257800" cy="1412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Un </a:t>
            </a:r>
            <a:r>
              <a:rPr lang="fr-FR" dirty="0" err="1"/>
              <a:t>cable</a:t>
            </a:r>
            <a:r>
              <a:rPr lang="fr-FR" dirty="0"/>
              <a:t> à une inductance de 1uH/m</a:t>
            </a:r>
          </a:p>
          <a:p>
            <a:r>
              <a:rPr lang="fr-FR" dirty="0"/>
              <a:t>Si on bobine un </a:t>
            </a:r>
            <a:r>
              <a:rPr lang="fr-FR" dirty="0" err="1"/>
              <a:t>cable</a:t>
            </a:r>
            <a:r>
              <a:rPr lang="fr-FR" dirty="0"/>
              <a:t> son inductance augmente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17622A6-E8E0-1EF6-8D80-D1071D1ED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815" y="2814321"/>
            <a:ext cx="8070279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8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648D5D-4EF8-7333-857B-04BD8891C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Inductance d’un </a:t>
            </a:r>
            <a:r>
              <a:rPr lang="fr-FR" dirty="0" err="1"/>
              <a:t>cable</a:t>
            </a:r>
            <a:r>
              <a:rPr lang="fr-FR" dirty="0"/>
              <a:t> ou d’une spire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000F13C-FFDA-8DF6-FC29-61E016AB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925"/>
            <a:ext cx="6598920" cy="1189355"/>
          </a:xfrm>
        </p:spPr>
        <p:txBody>
          <a:bodyPr/>
          <a:lstStyle/>
          <a:p>
            <a:r>
              <a:rPr lang="fr-FR" dirty="0"/>
              <a:t>Un </a:t>
            </a:r>
            <a:r>
              <a:rPr lang="fr-FR" dirty="0" err="1"/>
              <a:t>cable</a:t>
            </a:r>
            <a:r>
              <a:rPr lang="fr-FR" dirty="0"/>
              <a:t> à une inductance de 1uH/m</a:t>
            </a:r>
          </a:p>
          <a:p>
            <a:r>
              <a:rPr lang="fr-FR" dirty="0"/>
              <a:t>Si on bobine un </a:t>
            </a:r>
            <a:r>
              <a:rPr lang="fr-FR" dirty="0" err="1"/>
              <a:t>cable</a:t>
            </a:r>
            <a:r>
              <a:rPr lang="fr-FR" dirty="0"/>
              <a:t> son inductance augmente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D3DE6D3-86FE-1CC9-55B2-4F882AA6FE40}"/>
              </a:ext>
            </a:extLst>
          </p:cNvPr>
          <p:cNvSpPr txBox="1"/>
          <p:nvPr/>
        </p:nvSpPr>
        <p:spPr>
          <a:xfrm>
            <a:off x="1198880" y="2099995"/>
            <a:ext cx="10271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https://www.tecnipass.com/cours-electronique.cem-cem.perturbations-origine.cem?page=2</a:t>
            </a:r>
            <a:r>
              <a:rPr lang="fr-FR" dirty="0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B414DEA-5F2C-1BC3-C871-2B14040AC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210" y="2820565"/>
            <a:ext cx="4389500" cy="24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67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6B2B49-6B4D-042D-79B9-04ACBFD67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CEM : bonne équipotentialité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51DD86-CB41-BA94-1E59-11D1B9A5D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92792"/>
            <a:ext cx="10156959" cy="441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26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A74631-7A42-790B-8A33-E82074D3C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CEM : bonnes pratiques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6D323A-206D-1A2F-9D09-0D3AC0EF5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14" y="1394022"/>
            <a:ext cx="7879763" cy="49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98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462843-C865-4467-0409-E4FC634C4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CEM : équipotentiels reliés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3DB1ED-B43C-C67E-1430-EC1FFA4CD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81" y="1037734"/>
            <a:ext cx="6098689" cy="569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8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EDFD2B-6BB3-BB4C-FA79-5DF6B7194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CEM : éviter les queux de cochons pour les masses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4AE96B-C7AC-43DB-9AB0-10275E34C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8560"/>
            <a:ext cx="3819861" cy="1360245"/>
          </a:xfrm>
        </p:spPr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C23B52-514C-EC33-521B-7DCE924A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280" y="2977495"/>
            <a:ext cx="7978831" cy="30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84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423D1CD-3DF5-3993-51BF-57256FB01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824" y="1137622"/>
            <a:ext cx="7864522" cy="339119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6F9F98-7D46-BA9C-5550-8C2F177A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AAEABC-5D7A-60BC-DB12-5E5FBC36B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3492"/>
            <a:ext cx="4902497" cy="348532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D9EF7CD-45C2-7C9C-1C07-B03FD2B2B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88" y="4617268"/>
            <a:ext cx="2988085" cy="213529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BE8F068-70E4-FB37-2C38-A0FFA9EEC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335" y="4709474"/>
            <a:ext cx="3563017" cy="214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51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980CA3-94B6-6E8E-792E-FC64BEDE9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Couplage capacitif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209D04-A6B2-0018-62FA-A7780A84B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8561"/>
            <a:ext cx="10515600" cy="1088735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Plus les 2 fils (signal et masse) sont éloignés et plus le signal est perturbé par le un </a:t>
            </a:r>
            <a:r>
              <a:rPr lang="fr-FR" dirty="0" err="1"/>
              <a:t>cable</a:t>
            </a:r>
            <a:r>
              <a:rPr lang="fr-FR" dirty="0"/>
              <a:t> proche. (diaphonie)</a:t>
            </a:r>
          </a:p>
          <a:p>
            <a:r>
              <a:rPr lang="fr-FR" dirty="0"/>
              <a:t>Plus les </a:t>
            </a:r>
            <a:r>
              <a:rPr lang="fr-FR" dirty="0" err="1"/>
              <a:t>cables</a:t>
            </a:r>
            <a:r>
              <a:rPr lang="fr-FR" dirty="0"/>
              <a:t> de puissances et les </a:t>
            </a:r>
            <a:r>
              <a:rPr lang="fr-FR" dirty="0" err="1"/>
              <a:t>cables</a:t>
            </a:r>
            <a:r>
              <a:rPr lang="fr-FR" dirty="0"/>
              <a:t> de signaux sont éloignés mieux c’est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954BEB-9CAF-E8BE-99AB-4C634AF78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02" y="2919897"/>
            <a:ext cx="4959668" cy="2971681"/>
          </a:xfrm>
          <a:prstGeom prst="rect">
            <a:avLst/>
          </a:prstGeom>
        </p:spPr>
      </p:pic>
      <p:grpSp>
        <p:nvGrpSpPr>
          <p:cNvPr id="63" name="Groupe 62">
            <a:extLst>
              <a:ext uri="{FF2B5EF4-FFF2-40B4-BE49-F238E27FC236}">
                <a16:creationId xmlns:a16="http://schemas.microsoft.com/office/drawing/2014/main" id="{20162791-AB2B-E012-659E-1035188F12AF}"/>
              </a:ext>
            </a:extLst>
          </p:cNvPr>
          <p:cNvGrpSpPr/>
          <p:nvPr/>
        </p:nvGrpSpPr>
        <p:grpSpPr>
          <a:xfrm>
            <a:off x="7112000" y="3413977"/>
            <a:ext cx="3842436" cy="1983519"/>
            <a:chOff x="6565888" y="3919617"/>
            <a:chExt cx="5079428" cy="2585103"/>
          </a:xfrm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A5C03AEB-53B6-B284-4C5F-EDB8BABDB272}"/>
                </a:ext>
              </a:extLst>
            </p:cNvPr>
            <p:cNvSpPr/>
            <p:nvPr/>
          </p:nvSpPr>
          <p:spPr>
            <a:xfrm>
              <a:off x="8320571" y="5360343"/>
              <a:ext cx="3229543" cy="138547"/>
            </a:xfrm>
            <a:custGeom>
              <a:avLst/>
              <a:gdLst>
                <a:gd name="connsiteX0" fmla="*/ 994787 w 994787"/>
                <a:gd name="connsiteY0" fmla="*/ 22929 h 414815"/>
                <a:gd name="connsiteX1" fmla="*/ 231112 w 994787"/>
                <a:gd name="connsiteY1" fmla="*/ 43026 h 414815"/>
                <a:gd name="connsiteX2" fmla="*/ 0 w 994787"/>
                <a:gd name="connsiteY2" fmla="*/ 414815 h 41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4787" h="414815">
                  <a:moveTo>
                    <a:pt x="994787" y="22929"/>
                  </a:moveTo>
                  <a:cubicBezTo>
                    <a:pt x="695848" y="320"/>
                    <a:pt x="396910" y="-22288"/>
                    <a:pt x="231112" y="43026"/>
                  </a:cubicBezTo>
                  <a:cubicBezTo>
                    <a:pt x="65314" y="108340"/>
                    <a:pt x="32657" y="261577"/>
                    <a:pt x="0" y="414815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4E53B8A2-4268-BBAF-11ED-D62938BD2827}"/>
                </a:ext>
              </a:extLst>
            </p:cNvPr>
            <p:cNvSpPr/>
            <p:nvPr/>
          </p:nvSpPr>
          <p:spPr>
            <a:xfrm>
              <a:off x="8320569" y="6205837"/>
              <a:ext cx="3280337" cy="145782"/>
            </a:xfrm>
            <a:custGeom>
              <a:avLst/>
              <a:gdLst>
                <a:gd name="connsiteX0" fmla="*/ 1028198 w 1046221"/>
                <a:gd name="connsiteY0" fmla="*/ 361056 h 391560"/>
                <a:gd name="connsiteX1" fmla="*/ 936758 w 1046221"/>
                <a:gd name="connsiteY1" fmla="*/ 388488 h 391560"/>
                <a:gd name="connsiteX2" fmla="*/ 196094 w 1046221"/>
                <a:gd name="connsiteY2" fmla="*/ 297048 h 391560"/>
                <a:gd name="connsiteX3" fmla="*/ 13214 w 1046221"/>
                <a:gd name="connsiteY3" fmla="*/ 13584 h 391560"/>
                <a:gd name="connsiteX4" fmla="*/ 13214 w 1046221"/>
                <a:gd name="connsiteY4" fmla="*/ 41016 h 391560"/>
                <a:gd name="connsiteX5" fmla="*/ 4070 w 1046221"/>
                <a:gd name="connsiteY5" fmla="*/ 4440 h 39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6221" h="391560">
                  <a:moveTo>
                    <a:pt x="1028198" y="361056"/>
                  </a:moveTo>
                  <a:cubicBezTo>
                    <a:pt x="1051820" y="380106"/>
                    <a:pt x="1075442" y="399156"/>
                    <a:pt x="936758" y="388488"/>
                  </a:cubicBezTo>
                  <a:cubicBezTo>
                    <a:pt x="798074" y="377820"/>
                    <a:pt x="350018" y="359532"/>
                    <a:pt x="196094" y="297048"/>
                  </a:cubicBezTo>
                  <a:cubicBezTo>
                    <a:pt x="42170" y="234564"/>
                    <a:pt x="13214" y="13584"/>
                    <a:pt x="13214" y="13584"/>
                  </a:cubicBezTo>
                  <a:cubicBezTo>
                    <a:pt x="-17266" y="-29088"/>
                    <a:pt x="14738" y="42540"/>
                    <a:pt x="13214" y="41016"/>
                  </a:cubicBezTo>
                  <a:cubicBezTo>
                    <a:pt x="11690" y="39492"/>
                    <a:pt x="7880" y="21966"/>
                    <a:pt x="4070" y="4440"/>
                  </a:cubicBezTo>
                </a:path>
              </a:pathLst>
            </a:custGeom>
            <a:ln w="571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0C9E25D6-9ACD-A98A-7A45-68A226DE61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8321" y="5363324"/>
              <a:ext cx="0" cy="9891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B7A4685-5305-3B76-1C53-92A8E98A4F55}"/>
                </a:ext>
              </a:extLst>
            </p:cNvPr>
            <p:cNvSpPr txBox="1"/>
            <p:nvPr/>
          </p:nvSpPr>
          <p:spPr>
            <a:xfrm>
              <a:off x="6833205" y="5653423"/>
              <a:ext cx="675117" cy="44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u(t)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425B786-0F33-63FD-7EA5-F844DD6D0EDE}"/>
                </a:ext>
              </a:extLst>
            </p:cNvPr>
            <p:cNvSpPr/>
            <p:nvPr/>
          </p:nvSpPr>
          <p:spPr>
            <a:xfrm>
              <a:off x="11443476" y="5591947"/>
              <a:ext cx="201840" cy="5369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0D495200-F3BD-54EB-2722-192B7C604BEE}"/>
                </a:ext>
              </a:extLst>
            </p:cNvPr>
            <p:cNvSpPr txBox="1"/>
            <p:nvPr/>
          </p:nvSpPr>
          <p:spPr>
            <a:xfrm>
              <a:off x="10829637" y="5705617"/>
              <a:ext cx="442866" cy="286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10k</a:t>
              </a:r>
            </a:p>
          </p:txBody>
        </p: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BB1403AE-FF46-428D-1808-FC01035B2A65}"/>
                </a:ext>
              </a:extLst>
            </p:cNvPr>
            <p:cNvCxnSpPr>
              <a:cxnSpLocks/>
              <a:stCxn id="12" idx="0"/>
              <a:endCxn id="11" idx="0"/>
            </p:cNvCxnSpPr>
            <p:nvPr/>
          </p:nvCxnSpPr>
          <p:spPr>
            <a:xfrm flipV="1">
              <a:off x="11544396" y="5368001"/>
              <a:ext cx="5718" cy="97226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4DAA69C2-1375-3058-3E0B-57D6C6E07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79054" y="5474185"/>
              <a:ext cx="937078" cy="724334"/>
            </a:xfrm>
            <a:prstGeom prst="rect">
              <a:avLst/>
            </a:prstGeom>
          </p:spPr>
        </p:pic>
        <p:pic>
          <p:nvPicPr>
            <p:cNvPr id="59" name="Image 58" descr="Une image contenant symbole, cercle, dessin humoristique, art&#10;&#10;Le contenu généré par l’IA peut être incorrect.">
              <a:extLst>
                <a:ext uri="{FF2B5EF4-FFF2-40B4-BE49-F238E27FC236}">
                  <a16:creationId xmlns:a16="http://schemas.microsoft.com/office/drawing/2014/main" id="{40CB0F87-89CC-412D-709C-8348F3F3C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605" y="3919617"/>
              <a:ext cx="588315" cy="1111651"/>
            </a:xfrm>
            <a:prstGeom prst="rect">
              <a:avLst/>
            </a:prstGeom>
          </p:spPr>
        </p:pic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1A976FB3-1776-B515-B17F-7D56A7E0AE0E}"/>
                </a:ext>
              </a:extLst>
            </p:cNvPr>
            <p:cNvSpPr/>
            <p:nvPr/>
          </p:nvSpPr>
          <p:spPr>
            <a:xfrm>
              <a:off x="6565888" y="3969099"/>
              <a:ext cx="1727314" cy="2535621"/>
            </a:xfrm>
            <a:custGeom>
              <a:avLst/>
              <a:gdLst>
                <a:gd name="connsiteX0" fmla="*/ 1721179 w 1727314"/>
                <a:gd name="connsiteY0" fmla="*/ 2214880 h 2648174"/>
                <a:gd name="connsiteX1" fmla="*/ 1497659 w 1727314"/>
                <a:gd name="connsiteY1" fmla="*/ 2499360 h 2648174"/>
                <a:gd name="connsiteX2" fmla="*/ 217499 w 1727314"/>
                <a:gd name="connsiteY2" fmla="*/ 2489200 h 2648174"/>
                <a:gd name="connsiteX3" fmla="*/ 34619 w 1727314"/>
                <a:gd name="connsiteY3" fmla="*/ 538480 h 2648174"/>
                <a:gd name="connsiteX4" fmla="*/ 593419 w 1727314"/>
                <a:gd name="connsiteY4" fmla="*/ 0 h 26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7314" h="2648174">
                  <a:moveTo>
                    <a:pt x="1721179" y="2214880"/>
                  </a:moveTo>
                  <a:cubicBezTo>
                    <a:pt x="1734725" y="2334260"/>
                    <a:pt x="1748272" y="2453640"/>
                    <a:pt x="1497659" y="2499360"/>
                  </a:cubicBezTo>
                  <a:cubicBezTo>
                    <a:pt x="1247046" y="2545080"/>
                    <a:pt x="461339" y="2816013"/>
                    <a:pt x="217499" y="2489200"/>
                  </a:cubicBezTo>
                  <a:cubicBezTo>
                    <a:pt x="-26341" y="2162387"/>
                    <a:pt x="-28034" y="953347"/>
                    <a:pt x="34619" y="538480"/>
                  </a:cubicBezTo>
                  <a:cubicBezTo>
                    <a:pt x="97272" y="123613"/>
                    <a:pt x="345345" y="61806"/>
                    <a:pt x="593419" y="0"/>
                  </a:cubicBezTo>
                </a:path>
              </a:pathLst>
            </a:cu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AC4A0D53-BBF1-0E40-454F-808A88CA2E95}"/>
                </a:ext>
              </a:extLst>
            </p:cNvPr>
            <p:cNvSpPr/>
            <p:nvPr/>
          </p:nvSpPr>
          <p:spPr>
            <a:xfrm>
              <a:off x="7140726" y="4729710"/>
              <a:ext cx="4213074" cy="508109"/>
            </a:xfrm>
            <a:custGeom>
              <a:avLst/>
              <a:gdLst>
                <a:gd name="connsiteX0" fmla="*/ 18733 w 4194493"/>
                <a:gd name="connsiteY0" fmla="*/ 0 h 502732"/>
                <a:gd name="connsiteX1" fmla="*/ 496253 w 4194493"/>
                <a:gd name="connsiteY1" fmla="*/ 426720 h 502732"/>
                <a:gd name="connsiteX2" fmla="*/ 3330893 w 4194493"/>
                <a:gd name="connsiteY2" fmla="*/ 487680 h 502732"/>
                <a:gd name="connsiteX3" fmla="*/ 4194493 w 4194493"/>
                <a:gd name="connsiteY3" fmla="*/ 254000 h 50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4493" h="502732">
                  <a:moveTo>
                    <a:pt x="18733" y="0"/>
                  </a:moveTo>
                  <a:cubicBezTo>
                    <a:pt x="-18521" y="172720"/>
                    <a:pt x="-55774" y="345440"/>
                    <a:pt x="496253" y="426720"/>
                  </a:cubicBezTo>
                  <a:cubicBezTo>
                    <a:pt x="1048280" y="508000"/>
                    <a:pt x="2714520" y="516467"/>
                    <a:pt x="3330893" y="487680"/>
                  </a:cubicBezTo>
                  <a:cubicBezTo>
                    <a:pt x="3947266" y="458893"/>
                    <a:pt x="4070879" y="356446"/>
                    <a:pt x="4194493" y="25400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62" name="ZoneTexte 61">
            <a:extLst>
              <a:ext uri="{FF2B5EF4-FFF2-40B4-BE49-F238E27FC236}">
                <a16:creationId xmlns:a16="http://schemas.microsoft.com/office/drawing/2014/main" id="{FCFCF2DF-87E2-EFCA-D3C5-FDA86C65DA11}"/>
              </a:ext>
            </a:extLst>
          </p:cNvPr>
          <p:cNvSpPr txBox="1"/>
          <p:nvPr/>
        </p:nvSpPr>
        <p:spPr>
          <a:xfrm>
            <a:off x="1221690" y="2267296"/>
            <a:ext cx="10132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5"/>
              </a:rPr>
              <a:t>https://www.tecnipass.com/cours-electronique.cem-cem.perturbations-origine.cem?page=2</a:t>
            </a:r>
            <a:r>
              <a:rPr lang="fr-FR" dirty="0"/>
              <a:t> 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28D9C79-BE93-DCEB-A39D-107EB4B38992}"/>
              </a:ext>
            </a:extLst>
          </p:cNvPr>
          <p:cNvCxnSpPr>
            <a:cxnSpLocks/>
            <a:stCxn id="58" idx="1"/>
          </p:cNvCxnSpPr>
          <p:nvPr/>
        </p:nvCxnSpPr>
        <p:spPr>
          <a:xfrm>
            <a:off x="7923912" y="4366471"/>
            <a:ext cx="494750" cy="58947"/>
          </a:xfrm>
          <a:prstGeom prst="straightConnector1">
            <a:avLst/>
          </a:prstGeom>
          <a:ln w="317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A077211F-BE72-56E3-1EF2-8B5C7F8B2F32}"/>
              </a:ext>
            </a:extLst>
          </p:cNvPr>
          <p:cNvSpPr txBox="1"/>
          <p:nvPr/>
        </p:nvSpPr>
        <p:spPr>
          <a:xfrm>
            <a:off x="8078993" y="4039678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i=0A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D4236A6-D5E1-0355-028B-94C93575AD70}"/>
              </a:ext>
            </a:extLst>
          </p:cNvPr>
          <p:cNvCxnSpPr>
            <a:cxnSpLocks/>
          </p:cNvCxnSpPr>
          <p:nvPr/>
        </p:nvCxnSpPr>
        <p:spPr>
          <a:xfrm flipV="1">
            <a:off x="8739508" y="4606779"/>
            <a:ext cx="0" cy="58888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8A8FD5AD-7505-8144-0830-C59960CD8895}"/>
              </a:ext>
            </a:extLst>
          </p:cNvPr>
          <p:cNvSpPr txBox="1"/>
          <p:nvPr/>
        </p:nvSpPr>
        <p:spPr>
          <a:xfrm>
            <a:off x="8676416" y="4687891"/>
            <a:ext cx="80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2">
                    <a:lumMod val="10000"/>
                  </a:schemeClr>
                </a:solidFill>
              </a:rPr>
              <a:t>u</a:t>
            </a:r>
            <a:r>
              <a:rPr lang="fr-FR" baseline="-25000" dirty="0" err="1">
                <a:solidFill>
                  <a:schemeClr val="bg2">
                    <a:lumMod val="10000"/>
                  </a:schemeClr>
                </a:solidFill>
              </a:rPr>
              <a:t>mesure</a:t>
            </a:r>
            <a:endParaRPr lang="fr-FR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054EF70-EA89-5B81-7C9A-0F1B79859816}"/>
              </a:ext>
            </a:extLst>
          </p:cNvPr>
          <p:cNvSpPr/>
          <p:nvPr/>
        </p:nvSpPr>
        <p:spPr>
          <a:xfrm>
            <a:off x="7347048" y="4435003"/>
            <a:ext cx="553984" cy="852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 : en angle 45">
            <a:extLst>
              <a:ext uri="{FF2B5EF4-FFF2-40B4-BE49-F238E27FC236}">
                <a16:creationId xmlns:a16="http://schemas.microsoft.com/office/drawing/2014/main" id="{0FE0706D-4E58-5C02-FF6D-D253C0E04A79}"/>
              </a:ext>
            </a:extLst>
          </p:cNvPr>
          <p:cNvCxnSpPr>
            <a:stCxn id="59" idx="3"/>
          </p:cNvCxnSpPr>
          <p:nvPr/>
        </p:nvCxnSpPr>
        <p:spPr>
          <a:xfrm flipV="1">
            <a:off x="7792091" y="3642360"/>
            <a:ext cx="216529" cy="19809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 : en angle 46">
            <a:extLst>
              <a:ext uri="{FF2B5EF4-FFF2-40B4-BE49-F238E27FC236}">
                <a16:creationId xmlns:a16="http://schemas.microsoft.com/office/drawing/2014/main" id="{27295F7B-880A-7A9D-02EC-131A4A522943}"/>
              </a:ext>
            </a:extLst>
          </p:cNvPr>
          <p:cNvCxnSpPr>
            <a:cxnSpLocks/>
          </p:cNvCxnSpPr>
          <p:nvPr/>
        </p:nvCxnSpPr>
        <p:spPr>
          <a:xfrm>
            <a:off x="7970728" y="3642360"/>
            <a:ext cx="216529" cy="19809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 : en angle 47">
            <a:extLst>
              <a:ext uri="{FF2B5EF4-FFF2-40B4-BE49-F238E27FC236}">
                <a16:creationId xmlns:a16="http://schemas.microsoft.com/office/drawing/2014/main" id="{7D6CB976-E673-5F83-6D40-53DDEAB3C86C}"/>
              </a:ext>
            </a:extLst>
          </p:cNvPr>
          <p:cNvCxnSpPr/>
          <p:nvPr/>
        </p:nvCxnSpPr>
        <p:spPr>
          <a:xfrm flipV="1">
            <a:off x="8139198" y="3642360"/>
            <a:ext cx="216529" cy="19809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 : en angle 48">
            <a:extLst>
              <a:ext uri="{FF2B5EF4-FFF2-40B4-BE49-F238E27FC236}">
                <a16:creationId xmlns:a16="http://schemas.microsoft.com/office/drawing/2014/main" id="{0C12171D-EA24-005C-D942-08D469C95203}"/>
              </a:ext>
            </a:extLst>
          </p:cNvPr>
          <p:cNvCxnSpPr>
            <a:cxnSpLocks/>
          </p:cNvCxnSpPr>
          <p:nvPr/>
        </p:nvCxnSpPr>
        <p:spPr>
          <a:xfrm>
            <a:off x="8317835" y="3642360"/>
            <a:ext cx="216529" cy="19809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DF3614A3-0212-590F-293E-07683D78CC30}"/>
              </a:ext>
            </a:extLst>
          </p:cNvPr>
          <p:cNvSpPr txBox="1"/>
          <p:nvPr/>
        </p:nvSpPr>
        <p:spPr>
          <a:xfrm>
            <a:off x="7679929" y="3787943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1kHz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1C84912-FFF8-BE47-3FB9-D608FC137376}"/>
              </a:ext>
            </a:extLst>
          </p:cNvPr>
          <p:cNvSpPr txBox="1"/>
          <p:nvPr/>
        </p:nvSpPr>
        <p:spPr>
          <a:xfrm>
            <a:off x="8522942" y="3686869"/>
            <a:ext cx="378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0V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C55B5A4-59F1-9AF5-1F73-8BA797738D34}"/>
              </a:ext>
            </a:extLst>
          </p:cNvPr>
          <p:cNvSpPr txBox="1"/>
          <p:nvPr/>
        </p:nvSpPr>
        <p:spPr>
          <a:xfrm>
            <a:off x="8477257" y="3473094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10V</a:t>
            </a:r>
          </a:p>
        </p:txBody>
      </p:sp>
      <p:sp>
        <p:nvSpPr>
          <p:cNvPr id="54" name="Forme libre : forme 53">
            <a:extLst>
              <a:ext uri="{FF2B5EF4-FFF2-40B4-BE49-F238E27FC236}">
                <a16:creationId xmlns:a16="http://schemas.microsoft.com/office/drawing/2014/main" id="{728EBA48-4B1D-38E6-9DF9-859F2A857060}"/>
              </a:ext>
            </a:extLst>
          </p:cNvPr>
          <p:cNvSpPr/>
          <p:nvPr/>
        </p:nvSpPr>
        <p:spPr>
          <a:xfrm>
            <a:off x="8451492" y="5176422"/>
            <a:ext cx="2445107" cy="111858"/>
          </a:xfrm>
          <a:custGeom>
            <a:avLst/>
            <a:gdLst>
              <a:gd name="csX0" fmla="*/ 2489634 w 2489634"/>
              <a:gd name="csY0" fmla="*/ 129540 h 129540"/>
              <a:gd name="csX1" fmla="*/ 348414 w 2489634"/>
              <a:gd name="csY1" fmla="*/ 76200 h 129540"/>
              <a:gd name="csX2" fmla="*/ 28374 w 2489634"/>
              <a:gd name="csY2" fmla="*/ 0 h 1295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2489634" h="129540">
                <a:moveTo>
                  <a:pt x="2489634" y="129540"/>
                </a:moveTo>
                <a:lnTo>
                  <a:pt x="348414" y="76200"/>
                </a:lnTo>
                <a:cubicBezTo>
                  <a:pt x="-61796" y="54610"/>
                  <a:pt x="-16711" y="27305"/>
                  <a:pt x="28374" y="0"/>
                </a:cubicBezTo>
              </a:path>
            </a:pathLst>
          </a:custGeom>
          <a:noFill/>
          <a:ln w="28575"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354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2CD6DC-F332-E5BD-4A66-44744B4E2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2" y="243546"/>
            <a:ext cx="10515600" cy="589915"/>
          </a:xfrm>
        </p:spPr>
        <p:txBody>
          <a:bodyPr/>
          <a:lstStyle/>
          <a:p>
            <a:pPr algn="ctr"/>
            <a:r>
              <a:rPr lang="fr-FR" dirty="0"/>
              <a:t>Couplage inductif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D846568-487B-EDFE-F01C-5C15248FB6EC}"/>
              </a:ext>
            </a:extLst>
          </p:cNvPr>
          <p:cNvGrpSpPr/>
          <p:nvPr/>
        </p:nvGrpSpPr>
        <p:grpSpPr>
          <a:xfrm>
            <a:off x="697303" y="1655843"/>
            <a:ext cx="3842436" cy="1983519"/>
            <a:chOff x="6565888" y="3919617"/>
            <a:chExt cx="5079428" cy="258510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92DD3AEE-F73E-7A6D-6523-B52282519EDC}"/>
                </a:ext>
              </a:extLst>
            </p:cNvPr>
            <p:cNvSpPr/>
            <p:nvPr/>
          </p:nvSpPr>
          <p:spPr>
            <a:xfrm>
              <a:off x="8320571" y="5360343"/>
              <a:ext cx="3229543" cy="138547"/>
            </a:xfrm>
            <a:custGeom>
              <a:avLst/>
              <a:gdLst>
                <a:gd name="connsiteX0" fmla="*/ 994787 w 994787"/>
                <a:gd name="connsiteY0" fmla="*/ 22929 h 414815"/>
                <a:gd name="connsiteX1" fmla="*/ 231112 w 994787"/>
                <a:gd name="connsiteY1" fmla="*/ 43026 h 414815"/>
                <a:gd name="connsiteX2" fmla="*/ 0 w 994787"/>
                <a:gd name="connsiteY2" fmla="*/ 414815 h 41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4787" h="414815">
                  <a:moveTo>
                    <a:pt x="994787" y="22929"/>
                  </a:moveTo>
                  <a:cubicBezTo>
                    <a:pt x="695848" y="320"/>
                    <a:pt x="396910" y="-22288"/>
                    <a:pt x="231112" y="43026"/>
                  </a:cubicBezTo>
                  <a:cubicBezTo>
                    <a:pt x="65314" y="108340"/>
                    <a:pt x="32657" y="261577"/>
                    <a:pt x="0" y="414815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110156DD-61FC-D085-0FF9-67FE1D43FD4A}"/>
                </a:ext>
              </a:extLst>
            </p:cNvPr>
            <p:cNvSpPr/>
            <p:nvPr/>
          </p:nvSpPr>
          <p:spPr>
            <a:xfrm>
              <a:off x="8320569" y="6205837"/>
              <a:ext cx="3280337" cy="145782"/>
            </a:xfrm>
            <a:custGeom>
              <a:avLst/>
              <a:gdLst>
                <a:gd name="connsiteX0" fmla="*/ 1028198 w 1046221"/>
                <a:gd name="connsiteY0" fmla="*/ 361056 h 391560"/>
                <a:gd name="connsiteX1" fmla="*/ 936758 w 1046221"/>
                <a:gd name="connsiteY1" fmla="*/ 388488 h 391560"/>
                <a:gd name="connsiteX2" fmla="*/ 196094 w 1046221"/>
                <a:gd name="connsiteY2" fmla="*/ 297048 h 391560"/>
                <a:gd name="connsiteX3" fmla="*/ 13214 w 1046221"/>
                <a:gd name="connsiteY3" fmla="*/ 13584 h 391560"/>
                <a:gd name="connsiteX4" fmla="*/ 13214 w 1046221"/>
                <a:gd name="connsiteY4" fmla="*/ 41016 h 391560"/>
                <a:gd name="connsiteX5" fmla="*/ 4070 w 1046221"/>
                <a:gd name="connsiteY5" fmla="*/ 4440 h 39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6221" h="391560">
                  <a:moveTo>
                    <a:pt x="1028198" y="361056"/>
                  </a:moveTo>
                  <a:cubicBezTo>
                    <a:pt x="1051820" y="380106"/>
                    <a:pt x="1075442" y="399156"/>
                    <a:pt x="936758" y="388488"/>
                  </a:cubicBezTo>
                  <a:cubicBezTo>
                    <a:pt x="798074" y="377820"/>
                    <a:pt x="350018" y="359532"/>
                    <a:pt x="196094" y="297048"/>
                  </a:cubicBezTo>
                  <a:cubicBezTo>
                    <a:pt x="42170" y="234564"/>
                    <a:pt x="13214" y="13584"/>
                    <a:pt x="13214" y="13584"/>
                  </a:cubicBezTo>
                  <a:cubicBezTo>
                    <a:pt x="-17266" y="-29088"/>
                    <a:pt x="14738" y="42540"/>
                    <a:pt x="13214" y="41016"/>
                  </a:cubicBezTo>
                  <a:cubicBezTo>
                    <a:pt x="11690" y="39492"/>
                    <a:pt x="7880" y="21966"/>
                    <a:pt x="4070" y="4440"/>
                  </a:cubicBezTo>
                </a:path>
              </a:pathLst>
            </a:custGeom>
            <a:ln w="571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D3223BAA-F468-E109-0D61-3C1D009710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8321" y="5363324"/>
              <a:ext cx="0" cy="9891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D90FA9E-00B3-4569-82B8-6407FA72BEB3}"/>
                </a:ext>
              </a:extLst>
            </p:cNvPr>
            <p:cNvSpPr txBox="1"/>
            <p:nvPr/>
          </p:nvSpPr>
          <p:spPr>
            <a:xfrm>
              <a:off x="6833205" y="5653423"/>
              <a:ext cx="675117" cy="44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u(t)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2E00B1-2A68-D20B-148D-542715EDD354}"/>
                </a:ext>
              </a:extLst>
            </p:cNvPr>
            <p:cNvSpPr/>
            <p:nvPr/>
          </p:nvSpPr>
          <p:spPr>
            <a:xfrm>
              <a:off x="11443476" y="5591947"/>
              <a:ext cx="201840" cy="5369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62287ED-3DA1-F153-206C-F9F8EEC1F5FF}"/>
                </a:ext>
              </a:extLst>
            </p:cNvPr>
            <p:cNvSpPr txBox="1"/>
            <p:nvPr/>
          </p:nvSpPr>
          <p:spPr>
            <a:xfrm>
              <a:off x="10829637" y="5705617"/>
              <a:ext cx="442866" cy="286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10k</a:t>
              </a: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3657F6F2-030D-1ADC-AEC1-A856B6FB7826}"/>
                </a:ext>
              </a:extLst>
            </p:cNvPr>
            <p:cNvCxnSpPr>
              <a:cxnSpLocks/>
              <a:stCxn id="6" idx="0"/>
              <a:endCxn id="5" idx="0"/>
            </p:cNvCxnSpPr>
            <p:nvPr/>
          </p:nvCxnSpPr>
          <p:spPr>
            <a:xfrm flipV="1">
              <a:off x="11544396" y="5368001"/>
              <a:ext cx="5718" cy="97226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F3658DB-4FFD-A684-0B54-55CB362DC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9054" y="5474185"/>
              <a:ext cx="937078" cy="724334"/>
            </a:xfrm>
            <a:prstGeom prst="rect">
              <a:avLst/>
            </a:prstGeom>
          </p:spPr>
        </p:pic>
        <p:pic>
          <p:nvPicPr>
            <p:cNvPr id="13" name="Image 12" descr="Une image contenant symbole, cercle, dessin humoristique, art&#10;&#10;Le contenu généré par l’IA peut être incorrect.">
              <a:extLst>
                <a:ext uri="{FF2B5EF4-FFF2-40B4-BE49-F238E27FC236}">
                  <a16:creationId xmlns:a16="http://schemas.microsoft.com/office/drawing/2014/main" id="{780B5D4F-F235-5694-B65F-4DBF21DD2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605" y="3919617"/>
              <a:ext cx="588315" cy="1111651"/>
            </a:xfrm>
            <a:prstGeom prst="rect">
              <a:avLst/>
            </a:prstGeom>
          </p:spPr>
        </p:pic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30A89770-85A8-F7E4-09AB-F744B3A1E65E}"/>
                </a:ext>
              </a:extLst>
            </p:cNvPr>
            <p:cNvSpPr/>
            <p:nvPr/>
          </p:nvSpPr>
          <p:spPr>
            <a:xfrm>
              <a:off x="6565888" y="3969099"/>
              <a:ext cx="1727314" cy="2535621"/>
            </a:xfrm>
            <a:custGeom>
              <a:avLst/>
              <a:gdLst>
                <a:gd name="connsiteX0" fmla="*/ 1721179 w 1727314"/>
                <a:gd name="connsiteY0" fmla="*/ 2214880 h 2648174"/>
                <a:gd name="connsiteX1" fmla="*/ 1497659 w 1727314"/>
                <a:gd name="connsiteY1" fmla="*/ 2499360 h 2648174"/>
                <a:gd name="connsiteX2" fmla="*/ 217499 w 1727314"/>
                <a:gd name="connsiteY2" fmla="*/ 2489200 h 2648174"/>
                <a:gd name="connsiteX3" fmla="*/ 34619 w 1727314"/>
                <a:gd name="connsiteY3" fmla="*/ 538480 h 2648174"/>
                <a:gd name="connsiteX4" fmla="*/ 593419 w 1727314"/>
                <a:gd name="connsiteY4" fmla="*/ 0 h 26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7314" h="2648174">
                  <a:moveTo>
                    <a:pt x="1721179" y="2214880"/>
                  </a:moveTo>
                  <a:cubicBezTo>
                    <a:pt x="1734725" y="2334260"/>
                    <a:pt x="1748272" y="2453640"/>
                    <a:pt x="1497659" y="2499360"/>
                  </a:cubicBezTo>
                  <a:cubicBezTo>
                    <a:pt x="1247046" y="2545080"/>
                    <a:pt x="461339" y="2816013"/>
                    <a:pt x="217499" y="2489200"/>
                  </a:cubicBezTo>
                  <a:cubicBezTo>
                    <a:pt x="-26341" y="2162387"/>
                    <a:pt x="-28034" y="953347"/>
                    <a:pt x="34619" y="538480"/>
                  </a:cubicBezTo>
                  <a:cubicBezTo>
                    <a:pt x="97272" y="123613"/>
                    <a:pt x="345345" y="61806"/>
                    <a:pt x="593419" y="0"/>
                  </a:cubicBezTo>
                </a:path>
              </a:pathLst>
            </a:cu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45348E6B-5CF4-A080-7776-4691DD26294B}"/>
                </a:ext>
              </a:extLst>
            </p:cNvPr>
            <p:cNvSpPr/>
            <p:nvPr/>
          </p:nvSpPr>
          <p:spPr>
            <a:xfrm>
              <a:off x="7140726" y="4729710"/>
              <a:ext cx="4213074" cy="508109"/>
            </a:xfrm>
            <a:custGeom>
              <a:avLst/>
              <a:gdLst>
                <a:gd name="connsiteX0" fmla="*/ 18733 w 4194493"/>
                <a:gd name="connsiteY0" fmla="*/ 0 h 502732"/>
                <a:gd name="connsiteX1" fmla="*/ 496253 w 4194493"/>
                <a:gd name="connsiteY1" fmla="*/ 426720 h 502732"/>
                <a:gd name="connsiteX2" fmla="*/ 3330893 w 4194493"/>
                <a:gd name="connsiteY2" fmla="*/ 487680 h 502732"/>
                <a:gd name="connsiteX3" fmla="*/ 4194493 w 4194493"/>
                <a:gd name="connsiteY3" fmla="*/ 254000 h 50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4493" h="502732">
                  <a:moveTo>
                    <a:pt x="18733" y="0"/>
                  </a:moveTo>
                  <a:cubicBezTo>
                    <a:pt x="-18521" y="172720"/>
                    <a:pt x="-55774" y="345440"/>
                    <a:pt x="496253" y="426720"/>
                  </a:cubicBezTo>
                  <a:cubicBezTo>
                    <a:pt x="1048280" y="508000"/>
                    <a:pt x="2714520" y="516467"/>
                    <a:pt x="3330893" y="487680"/>
                  </a:cubicBezTo>
                  <a:cubicBezTo>
                    <a:pt x="3947266" y="458893"/>
                    <a:pt x="4070879" y="356446"/>
                    <a:pt x="4194493" y="25400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00B8E02-8EA0-B5D6-0A1E-FE2EE0DF3338}"/>
              </a:ext>
            </a:extLst>
          </p:cNvPr>
          <p:cNvCxnSpPr>
            <a:cxnSpLocks/>
            <a:stCxn id="15" idx="1"/>
          </p:cNvCxnSpPr>
          <p:nvPr/>
        </p:nvCxnSpPr>
        <p:spPr>
          <a:xfrm>
            <a:off x="1509215" y="2608337"/>
            <a:ext cx="494750" cy="58947"/>
          </a:xfrm>
          <a:prstGeom prst="straightConnector1">
            <a:avLst/>
          </a:prstGeom>
          <a:ln w="317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7A4C14C-658A-B7D5-42AE-873653A7C0E4}"/>
              </a:ext>
            </a:extLst>
          </p:cNvPr>
          <p:cNvSpPr txBox="1"/>
          <p:nvPr/>
        </p:nvSpPr>
        <p:spPr>
          <a:xfrm>
            <a:off x="1664296" y="2281544"/>
            <a:ext cx="61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i=1A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F1E8FF4B-0213-7013-9E46-98C1302BFF45}"/>
              </a:ext>
            </a:extLst>
          </p:cNvPr>
          <p:cNvSpPr/>
          <p:nvPr/>
        </p:nvSpPr>
        <p:spPr>
          <a:xfrm>
            <a:off x="2558878" y="2275435"/>
            <a:ext cx="957317" cy="802868"/>
          </a:xfrm>
          <a:prstGeom prst="arc">
            <a:avLst>
              <a:gd name="adj1" fmla="val 16200000"/>
              <a:gd name="adj2" fmla="val 547498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4ED1896B-132E-81D5-93CF-829BBB1525AB}"/>
              </a:ext>
            </a:extLst>
          </p:cNvPr>
          <p:cNvSpPr/>
          <p:nvPr/>
        </p:nvSpPr>
        <p:spPr>
          <a:xfrm>
            <a:off x="2711278" y="2060831"/>
            <a:ext cx="1158379" cy="1169872"/>
          </a:xfrm>
          <a:prstGeom prst="arc">
            <a:avLst>
              <a:gd name="adj1" fmla="val 16200000"/>
              <a:gd name="adj2" fmla="val 547498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2E48517-0AAB-3715-9A12-E784B3514634}"/>
              </a:ext>
            </a:extLst>
          </p:cNvPr>
          <p:cNvSpPr txBox="1"/>
          <p:nvPr/>
        </p:nvSpPr>
        <p:spPr>
          <a:xfrm>
            <a:off x="3383103" y="2134806"/>
            <a:ext cx="57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B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956FE80-CB04-D4DC-08B5-B4B10E74F884}"/>
              </a:ext>
            </a:extLst>
          </p:cNvPr>
          <p:cNvCxnSpPr>
            <a:cxnSpLocks/>
          </p:cNvCxnSpPr>
          <p:nvPr/>
        </p:nvCxnSpPr>
        <p:spPr>
          <a:xfrm>
            <a:off x="3476540" y="2214475"/>
            <a:ext cx="1920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A8BA8A0-5837-FE5B-4479-130BF44008CB}"/>
              </a:ext>
            </a:extLst>
          </p:cNvPr>
          <p:cNvCxnSpPr>
            <a:cxnSpLocks/>
          </p:cNvCxnSpPr>
          <p:nvPr/>
        </p:nvCxnSpPr>
        <p:spPr>
          <a:xfrm flipV="1">
            <a:off x="2324811" y="2848645"/>
            <a:ext cx="0" cy="58888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6DECCC6B-EAD3-57AB-DCA5-A1DE8512AC81}"/>
              </a:ext>
            </a:extLst>
          </p:cNvPr>
          <p:cNvSpPr txBox="1"/>
          <p:nvPr/>
        </p:nvSpPr>
        <p:spPr>
          <a:xfrm>
            <a:off x="2261719" y="2929757"/>
            <a:ext cx="80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2">
                    <a:lumMod val="10000"/>
                  </a:schemeClr>
                </a:solidFill>
              </a:rPr>
              <a:t>u</a:t>
            </a:r>
            <a:r>
              <a:rPr lang="fr-FR" baseline="-25000" dirty="0" err="1">
                <a:solidFill>
                  <a:schemeClr val="bg2">
                    <a:lumMod val="10000"/>
                  </a:schemeClr>
                </a:solidFill>
              </a:rPr>
              <a:t>mesure</a:t>
            </a:r>
            <a:endParaRPr lang="fr-FR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466143A-A4F9-E6CD-CCD4-4BD16B92519A}"/>
              </a:ext>
            </a:extLst>
          </p:cNvPr>
          <p:cNvSpPr/>
          <p:nvPr/>
        </p:nvSpPr>
        <p:spPr>
          <a:xfrm>
            <a:off x="4161863" y="2060831"/>
            <a:ext cx="464048" cy="443307"/>
          </a:xfrm>
          <a:prstGeom prst="ellipse">
            <a:avLst/>
          </a:prstGeom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2A87E1C-A34E-B4C1-0F53-A08349AE60D7}"/>
              </a:ext>
            </a:extLst>
          </p:cNvPr>
          <p:cNvCxnSpPr>
            <a:stCxn id="24" idx="1"/>
            <a:endCxn id="24" idx="5"/>
          </p:cNvCxnSpPr>
          <p:nvPr/>
        </p:nvCxnSpPr>
        <p:spPr>
          <a:xfrm>
            <a:off x="4229821" y="2125752"/>
            <a:ext cx="328132" cy="31346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0436B95-4A84-E8ED-529A-074B675B20E9}"/>
              </a:ext>
            </a:extLst>
          </p:cNvPr>
          <p:cNvCxnSpPr>
            <a:stCxn id="24" idx="7"/>
            <a:endCxn id="24" idx="3"/>
          </p:cNvCxnSpPr>
          <p:nvPr/>
        </p:nvCxnSpPr>
        <p:spPr>
          <a:xfrm flipH="1">
            <a:off x="4229821" y="2125752"/>
            <a:ext cx="328132" cy="31346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CB2D43C2-02FE-B665-ABF0-52F10F571C3B}"/>
              </a:ext>
            </a:extLst>
          </p:cNvPr>
          <p:cNvSpPr/>
          <p:nvPr/>
        </p:nvSpPr>
        <p:spPr>
          <a:xfrm>
            <a:off x="1180919" y="1693019"/>
            <a:ext cx="3206134" cy="358847"/>
          </a:xfrm>
          <a:custGeom>
            <a:avLst/>
            <a:gdLst>
              <a:gd name="csX0" fmla="*/ 3255264 w 3255264"/>
              <a:gd name="csY0" fmla="*/ 358847 h 358847"/>
              <a:gd name="csX1" fmla="*/ 3182112 w 3255264"/>
              <a:gd name="csY1" fmla="*/ 157679 h 358847"/>
              <a:gd name="csX2" fmla="*/ 3048000 w 3255264"/>
              <a:gd name="csY2" fmla="*/ 96719 h 358847"/>
              <a:gd name="csX3" fmla="*/ 2700528 w 3255264"/>
              <a:gd name="csY3" fmla="*/ 60143 h 358847"/>
              <a:gd name="csX4" fmla="*/ 1682496 w 3255264"/>
              <a:gd name="csY4" fmla="*/ 5279 h 358847"/>
              <a:gd name="csX5" fmla="*/ 0 w 3255264"/>
              <a:gd name="csY5" fmla="*/ 5279 h 3588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3255264" h="358847">
                <a:moveTo>
                  <a:pt x="3255264" y="358847"/>
                </a:moveTo>
                <a:cubicBezTo>
                  <a:pt x="3235960" y="280107"/>
                  <a:pt x="3216656" y="201367"/>
                  <a:pt x="3182112" y="157679"/>
                </a:cubicBezTo>
                <a:cubicBezTo>
                  <a:pt x="3147568" y="113991"/>
                  <a:pt x="3128264" y="112975"/>
                  <a:pt x="3048000" y="96719"/>
                </a:cubicBezTo>
                <a:cubicBezTo>
                  <a:pt x="2967736" y="80463"/>
                  <a:pt x="2928112" y="75383"/>
                  <a:pt x="2700528" y="60143"/>
                </a:cubicBezTo>
                <a:cubicBezTo>
                  <a:pt x="2472944" y="44903"/>
                  <a:pt x="2132584" y="14423"/>
                  <a:pt x="1682496" y="5279"/>
                </a:cubicBezTo>
                <a:cubicBezTo>
                  <a:pt x="1232408" y="-3865"/>
                  <a:pt x="616204" y="707"/>
                  <a:pt x="0" y="5279"/>
                </a:cubicBezTo>
              </a:path>
            </a:pathLst>
          </a:cu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554B407-335A-5FD4-AF12-89BAF8EA5FF3}"/>
              </a:ext>
            </a:extLst>
          </p:cNvPr>
          <p:cNvCxnSpPr>
            <a:cxnSpLocks/>
          </p:cNvCxnSpPr>
          <p:nvPr/>
        </p:nvCxnSpPr>
        <p:spPr>
          <a:xfrm flipH="1" flipV="1">
            <a:off x="2374078" y="1684072"/>
            <a:ext cx="425419" cy="17887"/>
          </a:xfrm>
          <a:prstGeom prst="straightConnector1">
            <a:avLst/>
          </a:prstGeom>
          <a:ln w="317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5A4FF615-9B0E-AA9D-0D85-A12F32F78A74}"/>
              </a:ext>
            </a:extLst>
          </p:cNvPr>
          <p:cNvSpPr txBox="1"/>
          <p:nvPr/>
        </p:nvSpPr>
        <p:spPr>
          <a:xfrm>
            <a:off x="2329984" y="1323687"/>
            <a:ext cx="61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i=1A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5435049-40D0-FE22-736F-846EA46DC19C}"/>
              </a:ext>
            </a:extLst>
          </p:cNvPr>
          <p:cNvSpPr/>
          <p:nvPr/>
        </p:nvSpPr>
        <p:spPr>
          <a:xfrm>
            <a:off x="974566" y="1918219"/>
            <a:ext cx="370488" cy="3426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F933CF6-12EC-A121-42CA-2202C6DCA61C}"/>
              </a:ext>
            </a:extLst>
          </p:cNvPr>
          <p:cNvSpPr txBox="1"/>
          <p:nvPr/>
        </p:nvSpPr>
        <p:spPr>
          <a:xfrm>
            <a:off x="1126914" y="2143951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5F2D45C-C7CB-9F04-5D06-1B28320B4174}"/>
              </a:ext>
            </a:extLst>
          </p:cNvPr>
          <p:cNvSpPr txBox="1"/>
          <p:nvPr/>
        </p:nvSpPr>
        <p:spPr>
          <a:xfrm>
            <a:off x="1121447" y="1655843"/>
            <a:ext cx="255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A1CBD12-A08D-0426-F592-4A822AD295C8}"/>
              </a:ext>
            </a:extLst>
          </p:cNvPr>
          <p:cNvSpPr txBox="1"/>
          <p:nvPr/>
        </p:nvSpPr>
        <p:spPr>
          <a:xfrm>
            <a:off x="1306456" y="1898935"/>
            <a:ext cx="55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12V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F84CAB-9C27-0610-7C05-B5A5739B2066}"/>
              </a:ext>
            </a:extLst>
          </p:cNvPr>
          <p:cNvSpPr/>
          <p:nvPr/>
        </p:nvSpPr>
        <p:spPr>
          <a:xfrm>
            <a:off x="932351" y="2676869"/>
            <a:ext cx="553984" cy="852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EB6B8D4F-41F8-E941-B799-ACC770B7658E}"/>
              </a:ext>
            </a:extLst>
          </p:cNvPr>
          <p:cNvGrpSpPr/>
          <p:nvPr/>
        </p:nvGrpSpPr>
        <p:grpSpPr>
          <a:xfrm>
            <a:off x="629345" y="4409193"/>
            <a:ext cx="3842436" cy="1983519"/>
            <a:chOff x="6565888" y="3919617"/>
            <a:chExt cx="5079428" cy="2585103"/>
          </a:xfrm>
        </p:grpSpPr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2EF2A1EF-676B-1B9E-D493-5C7A726239A8}"/>
                </a:ext>
              </a:extLst>
            </p:cNvPr>
            <p:cNvSpPr/>
            <p:nvPr/>
          </p:nvSpPr>
          <p:spPr>
            <a:xfrm>
              <a:off x="8320571" y="5360343"/>
              <a:ext cx="3229543" cy="138547"/>
            </a:xfrm>
            <a:custGeom>
              <a:avLst/>
              <a:gdLst>
                <a:gd name="connsiteX0" fmla="*/ 994787 w 994787"/>
                <a:gd name="connsiteY0" fmla="*/ 22929 h 414815"/>
                <a:gd name="connsiteX1" fmla="*/ 231112 w 994787"/>
                <a:gd name="connsiteY1" fmla="*/ 43026 h 414815"/>
                <a:gd name="connsiteX2" fmla="*/ 0 w 994787"/>
                <a:gd name="connsiteY2" fmla="*/ 414815 h 41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4787" h="414815">
                  <a:moveTo>
                    <a:pt x="994787" y="22929"/>
                  </a:moveTo>
                  <a:cubicBezTo>
                    <a:pt x="695848" y="320"/>
                    <a:pt x="396910" y="-22288"/>
                    <a:pt x="231112" y="43026"/>
                  </a:cubicBezTo>
                  <a:cubicBezTo>
                    <a:pt x="65314" y="108340"/>
                    <a:pt x="32657" y="261577"/>
                    <a:pt x="0" y="414815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2A380B2B-A920-00D7-E19F-3788D4F776D9}"/>
                </a:ext>
              </a:extLst>
            </p:cNvPr>
            <p:cNvSpPr/>
            <p:nvPr/>
          </p:nvSpPr>
          <p:spPr>
            <a:xfrm>
              <a:off x="8320569" y="6205837"/>
              <a:ext cx="3280337" cy="145782"/>
            </a:xfrm>
            <a:custGeom>
              <a:avLst/>
              <a:gdLst>
                <a:gd name="connsiteX0" fmla="*/ 1028198 w 1046221"/>
                <a:gd name="connsiteY0" fmla="*/ 361056 h 391560"/>
                <a:gd name="connsiteX1" fmla="*/ 936758 w 1046221"/>
                <a:gd name="connsiteY1" fmla="*/ 388488 h 391560"/>
                <a:gd name="connsiteX2" fmla="*/ 196094 w 1046221"/>
                <a:gd name="connsiteY2" fmla="*/ 297048 h 391560"/>
                <a:gd name="connsiteX3" fmla="*/ 13214 w 1046221"/>
                <a:gd name="connsiteY3" fmla="*/ 13584 h 391560"/>
                <a:gd name="connsiteX4" fmla="*/ 13214 w 1046221"/>
                <a:gd name="connsiteY4" fmla="*/ 41016 h 391560"/>
                <a:gd name="connsiteX5" fmla="*/ 4070 w 1046221"/>
                <a:gd name="connsiteY5" fmla="*/ 4440 h 39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6221" h="391560">
                  <a:moveTo>
                    <a:pt x="1028198" y="361056"/>
                  </a:moveTo>
                  <a:cubicBezTo>
                    <a:pt x="1051820" y="380106"/>
                    <a:pt x="1075442" y="399156"/>
                    <a:pt x="936758" y="388488"/>
                  </a:cubicBezTo>
                  <a:cubicBezTo>
                    <a:pt x="798074" y="377820"/>
                    <a:pt x="350018" y="359532"/>
                    <a:pt x="196094" y="297048"/>
                  </a:cubicBezTo>
                  <a:cubicBezTo>
                    <a:pt x="42170" y="234564"/>
                    <a:pt x="13214" y="13584"/>
                    <a:pt x="13214" y="13584"/>
                  </a:cubicBezTo>
                  <a:cubicBezTo>
                    <a:pt x="-17266" y="-29088"/>
                    <a:pt x="14738" y="42540"/>
                    <a:pt x="13214" y="41016"/>
                  </a:cubicBezTo>
                  <a:cubicBezTo>
                    <a:pt x="11690" y="39492"/>
                    <a:pt x="7880" y="21966"/>
                    <a:pt x="4070" y="4440"/>
                  </a:cubicBezTo>
                </a:path>
              </a:pathLst>
            </a:custGeom>
            <a:ln w="571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07993346-2359-E0CE-7D11-CAB1A0C0D1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8321" y="5363324"/>
              <a:ext cx="0" cy="9891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CDB5E866-0CD6-6A2F-F1F9-F22C7635DAED}"/>
                </a:ext>
              </a:extLst>
            </p:cNvPr>
            <p:cNvSpPr txBox="1"/>
            <p:nvPr/>
          </p:nvSpPr>
          <p:spPr>
            <a:xfrm>
              <a:off x="6833205" y="5653423"/>
              <a:ext cx="675117" cy="44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u(t)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FC90234-65FE-E8A0-2EBF-35C21524B4F7}"/>
                </a:ext>
              </a:extLst>
            </p:cNvPr>
            <p:cNvSpPr/>
            <p:nvPr/>
          </p:nvSpPr>
          <p:spPr>
            <a:xfrm>
              <a:off x="11443476" y="5591947"/>
              <a:ext cx="201840" cy="5369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DDA4EA04-C7BF-F44E-7034-071AC497082E}"/>
                </a:ext>
              </a:extLst>
            </p:cNvPr>
            <p:cNvSpPr txBox="1"/>
            <p:nvPr/>
          </p:nvSpPr>
          <p:spPr>
            <a:xfrm>
              <a:off x="10829637" y="5705617"/>
              <a:ext cx="442866" cy="286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10k</a:t>
              </a:r>
            </a:p>
          </p:txBody>
        </p: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9522BF5F-4611-B425-A544-0980D22D7AD3}"/>
                </a:ext>
              </a:extLst>
            </p:cNvPr>
            <p:cNvCxnSpPr>
              <a:cxnSpLocks/>
              <a:stCxn id="40" idx="0"/>
              <a:endCxn id="39" idx="0"/>
            </p:cNvCxnSpPr>
            <p:nvPr/>
          </p:nvCxnSpPr>
          <p:spPr>
            <a:xfrm flipV="1">
              <a:off x="11544396" y="5368001"/>
              <a:ext cx="5718" cy="97226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61B4C2FC-A88F-E561-6D03-EFE39ABC2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9054" y="5474185"/>
              <a:ext cx="937078" cy="724334"/>
            </a:xfrm>
            <a:prstGeom prst="rect">
              <a:avLst/>
            </a:prstGeom>
          </p:spPr>
        </p:pic>
        <p:pic>
          <p:nvPicPr>
            <p:cNvPr id="47" name="Image 46" descr="Une image contenant symbole, cercle, dessin humoristique, art&#10;&#10;Le contenu généré par l’IA peut être incorrect.">
              <a:extLst>
                <a:ext uri="{FF2B5EF4-FFF2-40B4-BE49-F238E27FC236}">
                  <a16:creationId xmlns:a16="http://schemas.microsoft.com/office/drawing/2014/main" id="{AC617F33-AF8A-0475-588C-3C46B58CB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605" y="3919617"/>
              <a:ext cx="588315" cy="1111651"/>
            </a:xfrm>
            <a:prstGeom prst="rect">
              <a:avLst/>
            </a:prstGeom>
          </p:spPr>
        </p:pic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D3C2357C-C19C-A6B0-A32C-C617830CAB98}"/>
                </a:ext>
              </a:extLst>
            </p:cNvPr>
            <p:cNvSpPr/>
            <p:nvPr/>
          </p:nvSpPr>
          <p:spPr>
            <a:xfrm>
              <a:off x="6565888" y="3969099"/>
              <a:ext cx="1727314" cy="2535621"/>
            </a:xfrm>
            <a:custGeom>
              <a:avLst/>
              <a:gdLst>
                <a:gd name="connsiteX0" fmla="*/ 1721179 w 1727314"/>
                <a:gd name="connsiteY0" fmla="*/ 2214880 h 2648174"/>
                <a:gd name="connsiteX1" fmla="*/ 1497659 w 1727314"/>
                <a:gd name="connsiteY1" fmla="*/ 2499360 h 2648174"/>
                <a:gd name="connsiteX2" fmla="*/ 217499 w 1727314"/>
                <a:gd name="connsiteY2" fmla="*/ 2489200 h 2648174"/>
                <a:gd name="connsiteX3" fmla="*/ 34619 w 1727314"/>
                <a:gd name="connsiteY3" fmla="*/ 538480 h 2648174"/>
                <a:gd name="connsiteX4" fmla="*/ 593419 w 1727314"/>
                <a:gd name="connsiteY4" fmla="*/ 0 h 26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7314" h="2648174">
                  <a:moveTo>
                    <a:pt x="1721179" y="2214880"/>
                  </a:moveTo>
                  <a:cubicBezTo>
                    <a:pt x="1734725" y="2334260"/>
                    <a:pt x="1748272" y="2453640"/>
                    <a:pt x="1497659" y="2499360"/>
                  </a:cubicBezTo>
                  <a:cubicBezTo>
                    <a:pt x="1247046" y="2545080"/>
                    <a:pt x="461339" y="2816013"/>
                    <a:pt x="217499" y="2489200"/>
                  </a:cubicBezTo>
                  <a:cubicBezTo>
                    <a:pt x="-26341" y="2162387"/>
                    <a:pt x="-28034" y="953347"/>
                    <a:pt x="34619" y="538480"/>
                  </a:cubicBezTo>
                  <a:cubicBezTo>
                    <a:pt x="97272" y="123613"/>
                    <a:pt x="345345" y="61806"/>
                    <a:pt x="593419" y="0"/>
                  </a:cubicBezTo>
                </a:path>
              </a:pathLst>
            </a:cu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83922EA2-122A-B6A3-AEC9-F47620A319E0}"/>
                </a:ext>
              </a:extLst>
            </p:cNvPr>
            <p:cNvSpPr/>
            <p:nvPr/>
          </p:nvSpPr>
          <p:spPr>
            <a:xfrm>
              <a:off x="7140726" y="4729710"/>
              <a:ext cx="4213074" cy="508109"/>
            </a:xfrm>
            <a:custGeom>
              <a:avLst/>
              <a:gdLst>
                <a:gd name="connsiteX0" fmla="*/ 18733 w 4194493"/>
                <a:gd name="connsiteY0" fmla="*/ 0 h 502732"/>
                <a:gd name="connsiteX1" fmla="*/ 496253 w 4194493"/>
                <a:gd name="connsiteY1" fmla="*/ 426720 h 502732"/>
                <a:gd name="connsiteX2" fmla="*/ 3330893 w 4194493"/>
                <a:gd name="connsiteY2" fmla="*/ 487680 h 502732"/>
                <a:gd name="connsiteX3" fmla="*/ 4194493 w 4194493"/>
                <a:gd name="connsiteY3" fmla="*/ 254000 h 50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4493" h="502732">
                  <a:moveTo>
                    <a:pt x="18733" y="0"/>
                  </a:moveTo>
                  <a:cubicBezTo>
                    <a:pt x="-18521" y="172720"/>
                    <a:pt x="-55774" y="345440"/>
                    <a:pt x="496253" y="426720"/>
                  </a:cubicBezTo>
                  <a:cubicBezTo>
                    <a:pt x="1048280" y="508000"/>
                    <a:pt x="2714520" y="516467"/>
                    <a:pt x="3330893" y="487680"/>
                  </a:cubicBezTo>
                  <a:cubicBezTo>
                    <a:pt x="3947266" y="458893"/>
                    <a:pt x="4070879" y="356446"/>
                    <a:pt x="4194493" y="25400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73F5D47B-25BD-945A-6903-666BE1B40A8E}"/>
              </a:ext>
            </a:extLst>
          </p:cNvPr>
          <p:cNvCxnSpPr>
            <a:cxnSpLocks/>
            <a:stCxn id="49" idx="1"/>
          </p:cNvCxnSpPr>
          <p:nvPr/>
        </p:nvCxnSpPr>
        <p:spPr>
          <a:xfrm>
            <a:off x="1441257" y="5361687"/>
            <a:ext cx="494750" cy="58947"/>
          </a:xfrm>
          <a:prstGeom prst="straightConnector1">
            <a:avLst/>
          </a:prstGeom>
          <a:ln w="317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744366FD-5BCA-5B4A-FCE0-67C9F3CF24BC}"/>
              </a:ext>
            </a:extLst>
          </p:cNvPr>
          <p:cNvSpPr txBox="1"/>
          <p:nvPr/>
        </p:nvSpPr>
        <p:spPr>
          <a:xfrm>
            <a:off x="1596338" y="5034894"/>
            <a:ext cx="87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ieff</a:t>
            </a:r>
            <a:r>
              <a:rPr lang="fr-FR" b="1" dirty="0">
                <a:solidFill>
                  <a:srgbClr val="FF0000"/>
                </a:solidFill>
              </a:rPr>
              <a:t>=1A</a:t>
            </a:r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06E9762A-1027-6362-290E-0F02CE14E48A}"/>
              </a:ext>
            </a:extLst>
          </p:cNvPr>
          <p:cNvSpPr/>
          <p:nvPr/>
        </p:nvSpPr>
        <p:spPr>
          <a:xfrm>
            <a:off x="2712508" y="5081967"/>
            <a:ext cx="957317" cy="802868"/>
          </a:xfrm>
          <a:prstGeom prst="arc">
            <a:avLst>
              <a:gd name="adj1" fmla="val 16200000"/>
              <a:gd name="adj2" fmla="val 547498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F8746156-6021-5CD1-B62B-7066353E00E6}"/>
              </a:ext>
            </a:extLst>
          </p:cNvPr>
          <p:cNvSpPr/>
          <p:nvPr/>
        </p:nvSpPr>
        <p:spPr>
          <a:xfrm>
            <a:off x="2801954" y="4860089"/>
            <a:ext cx="1158379" cy="1169872"/>
          </a:xfrm>
          <a:prstGeom prst="arc">
            <a:avLst>
              <a:gd name="adj1" fmla="val 16200000"/>
              <a:gd name="adj2" fmla="val 547498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EDB6758E-5A68-19C5-85A0-6846D293EF56}"/>
              </a:ext>
            </a:extLst>
          </p:cNvPr>
          <p:cNvSpPr txBox="1"/>
          <p:nvPr/>
        </p:nvSpPr>
        <p:spPr>
          <a:xfrm>
            <a:off x="3315145" y="4888156"/>
            <a:ext cx="57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B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678DB990-1686-FFD7-ADEC-062BC082F5F7}"/>
              </a:ext>
            </a:extLst>
          </p:cNvPr>
          <p:cNvCxnSpPr/>
          <p:nvPr/>
        </p:nvCxnSpPr>
        <p:spPr>
          <a:xfrm>
            <a:off x="3408582" y="4967825"/>
            <a:ext cx="1920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F0389A8C-EB9F-BDB3-0FCE-40F43FEEA9DD}"/>
              </a:ext>
            </a:extLst>
          </p:cNvPr>
          <p:cNvCxnSpPr>
            <a:cxnSpLocks/>
          </p:cNvCxnSpPr>
          <p:nvPr/>
        </p:nvCxnSpPr>
        <p:spPr>
          <a:xfrm flipV="1">
            <a:off x="2256853" y="5601995"/>
            <a:ext cx="0" cy="58888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32AC1C4C-C09E-B1ED-752D-19BA7C61FF40}"/>
              </a:ext>
            </a:extLst>
          </p:cNvPr>
          <p:cNvSpPr txBox="1"/>
          <p:nvPr/>
        </p:nvSpPr>
        <p:spPr>
          <a:xfrm>
            <a:off x="2189136" y="5705500"/>
            <a:ext cx="80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2">
                    <a:lumMod val="10000"/>
                  </a:schemeClr>
                </a:solidFill>
              </a:rPr>
              <a:t>u</a:t>
            </a:r>
            <a:r>
              <a:rPr lang="fr-FR" baseline="-25000" dirty="0" err="1">
                <a:solidFill>
                  <a:schemeClr val="bg2">
                    <a:lumMod val="10000"/>
                  </a:schemeClr>
                </a:solidFill>
              </a:rPr>
              <a:t>mesure</a:t>
            </a:r>
            <a:endParaRPr lang="fr-FR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846DEE57-3FFE-CDC9-9579-A846021469F1}"/>
              </a:ext>
            </a:extLst>
          </p:cNvPr>
          <p:cNvSpPr/>
          <p:nvPr/>
        </p:nvSpPr>
        <p:spPr>
          <a:xfrm>
            <a:off x="4093905" y="4814181"/>
            <a:ext cx="464048" cy="443307"/>
          </a:xfrm>
          <a:prstGeom prst="ellipse">
            <a:avLst/>
          </a:prstGeom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ED0B1BA3-5A83-8C42-5C48-F4157E040107}"/>
              </a:ext>
            </a:extLst>
          </p:cNvPr>
          <p:cNvCxnSpPr>
            <a:stCxn id="58" idx="1"/>
            <a:endCxn id="58" idx="5"/>
          </p:cNvCxnSpPr>
          <p:nvPr/>
        </p:nvCxnSpPr>
        <p:spPr>
          <a:xfrm>
            <a:off x="4161863" y="4879102"/>
            <a:ext cx="328132" cy="31346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E61B6C10-78F6-6A7E-F69E-FF3D45E98FAC}"/>
              </a:ext>
            </a:extLst>
          </p:cNvPr>
          <p:cNvCxnSpPr>
            <a:stCxn id="58" idx="7"/>
            <a:endCxn id="58" idx="3"/>
          </p:cNvCxnSpPr>
          <p:nvPr/>
        </p:nvCxnSpPr>
        <p:spPr>
          <a:xfrm flipH="1">
            <a:off x="4161863" y="4879102"/>
            <a:ext cx="328132" cy="31346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orme libre : forme 60">
            <a:extLst>
              <a:ext uri="{FF2B5EF4-FFF2-40B4-BE49-F238E27FC236}">
                <a16:creationId xmlns:a16="http://schemas.microsoft.com/office/drawing/2014/main" id="{2F61CE69-C42F-CCD6-3C30-EF6CE1C73E0E}"/>
              </a:ext>
            </a:extLst>
          </p:cNvPr>
          <p:cNvSpPr/>
          <p:nvPr/>
        </p:nvSpPr>
        <p:spPr>
          <a:xfrm>
            <a:off x="1112961" y="4446369"/>
            <a:ext cx="3206134" cy="358847"/>
          </a:xfrm>
          <a:custGeom>
            <a:avLst/>
            <a:gdLst>
              <a:gd name="csX0" fmla="*/ 3255264 w 3255264"/>
              <a:gd name="csY0" fmla="*/ 358847 h 358847"/>
              <a:gd name="csX1" fmla="*/ 3182112 w 3255264"/>
              <a:gd name="csY1" fmla="*/ 157679 h 358847"/>
              <a:gd name="csX2" fmla="*/ 3048000 w 3255264"/>
              <a:gd name="csY2" fmla="*/ 96719 h 358847"/>
              <a:gd name="csX3" fmla="*/ 2700528 w 3255264"/>
              <a:gd name="csY3" fmla="*/ 60143 h 358847"/>
              <a:gd name="csX4" fmla="*/ 1682496 w 3255264"/>
              <a:gd name="csY4" fmla="*/ 5279 h 358847"/>
              <a:gd name="csX5" fmla="*/ 0 w 3255264"/>
              <a:gd name="csY5" fmla="*/ 5279 h 3588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3255264" h="358847">
                <a:moveTo>
                  <a:pt x="3255264" y="358847"/>
                </a:moveTo>
                <a:cubicBezTo>
                  <a:pt x="3235960" y="280107"/>
                  <a:pt x="3216656" y="201367"/>
                  <a:pt x="3182112" y="157679"/>
                </a:cubicBezTo>
                <a:cubicBezTo>
                  <a:pt x="3147568" y="113991"/>
                  <a:pt x="3128264" y="112975"/>
                  <a:pt x="3048000" y="96719"/>
                </a:cubicBezTo>
                <a:cubicBezTo>
                  <a:pt x="2967736" y="80463"/>
                  <a:pt x="2928112" y="75383"/>
                  <a:pt x="2700528" y="60143"/>
                </a:cubicBezTo>
                <a:cubicBezTo>
                  <a:pt x="2472944" y="44903"/>
                  <a:pt x="2132584" y="14423"/>
                  <a:pt x="1682496" y="5279"/>
                </a:cubicBezTo>
                <a:cubicBezTo>
                  <a:pt x="1232408" y="-3865"/>
                  <a:pt x="616204" y="707"/>
                  <a:pt x="0" y="5279"/>
                </a:cubicBezTo>
              </a:path>
            </a:pathLst>
          </a:cu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5CCF1D1F-6252-BF9B-5801-D24BC76B5ADA}"/>
              </a:ext>
            </a:extLst>
          </p:cNvPr>
          <p:cNvCxnSpPr>
            <a:cxnSpLocks/>
          </p:cNvCxnSpPr>
          <p:nvPr/>
        </p:nvCxnSpPr>
        <p:spPr>
          <a:xfrm flipH="1" flipV="1">
            <a:off x="2306120" y="4437422"/>
            <a:ext cx="425419" cy="17887"/>
          </a:xfrm>
          <a:prstGeom prst="straightConnector1">
            <a:avLst/>
          </a:prstGeom>
          <a:ln w="317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>
            <a:extLst>
              <a:ext uri="{FF2B5EF4-FFF2-40B4-BE49-F238E27FC236}">
                <a16:creationId xmlns:a16="http://schemas.microsoft.com/office/drawing/2014/main" id="{0B479C3C-EBFE-BC45-69E6-39C804C0BC1F}"/>
              </a:ext>
            </a:extLst>
          </p:cNvPr>
          <p:cNvSpPr txBox="1"/>
          <p:nvPr/>
        </p:nvSpPr>
        <p:spPr>
          <a:xfrm>
            <a:off x="2262026" y="4077037"/>
            <a:ext cx="87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ieff</a:t>
            </a:r>
            <a:r>
              <a:rPr lang="fr-FR" b="1" dirty="0">
                <a:solidFill>
                  <a:srgbClr val="FF0000"/>
                </a:solidFill>
              </a:rPr>
              <a:t>=1A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71620449-8CF5-34E1-FD78-80C21495E1BA}"/>
              </a:ext>
            </a:extLst>
          </p:cNvPr>
          <p:cNvSpPr txBox="1"/>
          <p:nvPr/>
        </p:nvSpPr>
        <p:spPr>
          <a:xfrm>
            <a:off x="1238498" y="4652285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230V 50Hz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6E6D21E-3CC5-A5E5-B028-AD70804F423A}"/>
              </a:ext>
            </a:extLst>
          </p:cNvPr>
          <p:cNvSpPr/>
          <p:nvPr/>
        </p:nvSpPr>
        <p:spPr>
          <a:xfrm>
            <a:off x="864393" y="5430219"/>
            <a:ext cx="553984" cy="852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2362B80E-7443-0AC7-1E8B-3E2E8E3B18C9}"/>
              </a:ext>
            </a:extLst>
          </p:cNvPr>
          <p:cNvSpPr txBox="1"/>
          <p:nvPr/>
        </p:nvSpPr>
        <p:spPr>
          <a:xfrm>
            <a:off x="2399138" y="5661383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=d</a:t>
            </a:r>
            <a:r>
              <a:rPr lang="el-GR" dirty="0"/>
              <a:t>ϕ</a:t>
            </a:r>
            <a:r>
              <a:rPr lang="fr-FR" dirty="0"/>
              <a:t>/</a:t>
            </a:r>
            <a:r>
              <a:rPr lang="fr-FR" dirty="0" err="1"/>
              <a:t>dt</a:t>
            </a:r>
            <a:endParaRPr lang="fr-FR" dirty="0"/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34C45340-9003-3B96-0B68-9FA33A9659C1}"/>
              </a:ext>
            </a:extLst>
          </p:cNvPr>
          <p:cNvSpPr txBox="1"/>
          <p:nvPr/>
        </p:nvSpPr>
        <p:spPr>
          <a:xfrm>
            <a:off x="5943600" y="2275435"/>
            <a:ext cx="204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Pas de perturbation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AE2C86A1-C2DC-733F-0FB3-F0D9328A6B28}"/>
              </a:ext>
            </a:extLst>
          </p:cNvPr>
          <p:cNvSpPr txBox="1"/>
          <p:nvPr/>
        </p:nvSpPr>
        <p:spPr>
          <a:xfrm>
            <a:off x="5916916" y="4967825"/>
            <a:ext cx="499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perturbation induite (champs magnétique variable)</a:t>
            </a:r>
          </a:p>
        </p:txBody>
      </p:sp>
    </p:spTree>
    <p:extLst>
      <p:ext uri="{BB962C8B-B14F-4D97-AF65-F5344CB8AC3E}">
        <p14:creationId xmlns:p14="http://schemas.microsoft.com/office/powerpoint/2010/main" val="1540318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9EC554-A870-8767-BB82-64C8744D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81F0057-7BB4-8D04-304E-618223CEF1C7}"/>
              </a:ext>
            </a:extLst>
          </p:cNvPr>
          <p:cNvSpPr txBox="1"/>
          <p:nvPr/>
        </p:nvSpPr>
        <p:spPr>
          <a:xfrm>
            <a:off x="1968649" y="1550014"/>
            <a:ext cx="5375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https://fr.electrical-installation.org/frwiki/</a:t>
            </a:r>
            <a:r>
              <a:rPr lang="fr-FR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CABA10-EB66-2F86-6C71-176B5F1EA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739" y="2004098"/>
            <a:ext cx="9136828" cy="431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83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CB8AC4-1AA0-423D-9794-38C8EC25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Intérêt du plan de masse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C29D17-313E-DD83-D2BF-9209374F03E0}"/>
              </a:ext>
            </a:extLst>
          </p:cNvPr>
          <p:cNvSpPr txBox="1"/>
          <p:nvPr/>
        </p:nvSpPr>
        <p:spPr>
          <a:xfrm>
            <a:off x="1249680" y="1234162"/>
            <a:ext cx="924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https://www.tecnipass.com/cours-electronique.cem-cem.perturbations-cem.solutions?page=5</a:t>
            </a:r>
            <a:r>
              <a:rPr lang="fr-FR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13FF510-7C89-2CF2-9724-DFC2374A5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00" y="1728289"/>
            <a:ext cx="4068412" cy="22520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E03F6EC-49F0-326C-A5F5-B3676B6C2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032" y="4105168"/>
            <a:ext cx="3095980" cy="249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23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B38333-4E6D-246A-2248-09588196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Intérêt du blindage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422924-A736-842D-9ED3-737BEC6AAFA3}"/>
              </a:ext>
            </a:extLst>
          </p:cNvPr>
          <p:cNvSpPr txBox="1"/>
          <p:nvPr/>
        </p:nvSpPr>
        <p:spPr>
          <a:xfrm>
            <a:off x="2471420" y="1178561"/>
            <a:ext cx="9479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https://www.tecnipass.com/cours-electronique.cem-cem.perturbations-cem.solutions?page=6</a:t>
            </a:r>
            <a:r>
              <a:rPr lang="fr-FR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2460DCB-A178-D67A-39C2-763E23008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549" y="1909705"/>
            <a:ext cx="5936151" cy="3071032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15120C33-F833-B0EA-6792-F0183AEE9C2E}"/>
              </a:ext>
            </a:extLst>
          </p:cNvPr>
          <p:cNvSpPr/>
          <p:nvPr/>
        </p:nvSpPr>
        <p:spPr>
          <a:xfrm>
            <a:off x="1836645" y="3421219"/>
            <a:ext cx="243840" cy="50292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F6FA53D-5072-3D58-63AC-507878D45161}"/>
              </a:ext>
            </a:extLst>
          </p:cNvPr>
          <p:cNvCxnSpPr>
            <a:stCxn id="4" idx="0"/>
          </p:cNvCxnSpPr>
          <p:nvPr/>
        </p:nvCxnSpPr>
        <p:spPr>
          <a:xfrm>
            <a:off x="1958565" y="3421219"/>
            <a:ext cx="3017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8E84C83-9675-5996-0A3A-3B6E1D2A5436}"/>
              </a:ext>
            </a:extLst>
          </p:cNvPr>
          <p:cNvCxnSpPr/>
          <p:nvPr/>
        </p:nvCxnSpPr>
        <p:spPr>
          <a:xfrm>
            <a:off x="1958565" y="3924139"/>
            <a:ext cx="3017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D9CD0C69-6289-C0F2-6E04-DB7ED24F54A0}"/>
              </a:ext>
            </a:extLst>
          </p:cNvPr>
          <p:cNvSpPr/>
          <p:nvPr/>
        </p:nvSpPr>
        <p:spPr>
          <a:xfrm>
            <a:off x="4854165" y="3421219"/>
            <a:ext cx="243840" cy="527682"/>
          </a:xfrm>
          <a:prstGeom prst="arc">
            <a:avLst>
              <a:gd name="adj1" fmla="val 16200000"/>
              <a:gd name="adj2" fmla="val 228859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807EDFBD-5287-B24C-2E0F-0288F8D6E34B}"/>
              </a:ext>
            </a:extLst>
          </p:cNvPr>
          <p:cNvSpPr/>
          <p:nvPr/>
        </p:nvSpPr>
        <p:spPr>
          <a:xfrm flipV="1">
            <a:off x="4854165" y="3421217"/>
            <a:ext cx="243840" cy="502921"/>
          </a:xfrm>
          <a:prstGeom prst="arc">
            <a:avLst>
              <a:gd name="adj1" fmla="val 16200000"/>
              <a:gd name="adj2" fmla="val 228859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1B0F2D4-F926-6F58-2EAE-536A2CEDF570}"/>
              </a:ext>
            </a:extLst>
          </p:cNvPr>
          <p:cNvCxnSpPr>
            <a:cxnSpLocks/>
          </p:cNvCxnSpPr>
          <p:nvPr/>
        </p:nvCxnSpPr>
        <p:spPr>
          <a:xfrm>
            <a:off x="5098005" y="3687919"/>
            <a:ext cx="586740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30C8B49-4D58-6D5A-AC33-1BF610834A40}"/>
              </a:ext>
            </a:extLst>
          </p:cNvPr>
          <p:cNvCxnSpPr>
            <a:cxnSpLocks/>
          </p:cNvCxnSpPr>
          <p:nvPr/>
        </p:nvCxnSpPr>
        <p:spPr>
          <a:xfrm>
            <a:off x="1135093" y="3654580"/>
            <a:ext cx="945392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symbole, cercle, dessin humoristique, art&#10;&#10;Le contenu généré par l’IA peut être incorrect.">
            <a:extLst>
              <a:ext uri="{FF2B5EF4-FFF2-40B4-BE49-F238E27FC236}">
                <a16:creationId xmlns:a16="http://schemas.microsoft.com/office/drawing/2014/main" id="{70224034-4BC2-8736-79A9-7C057689A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87" y="2324346"/>
            <a:ext cx="360809" cy="691516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4908813A-77AA-842B-5630-A5DF6AFF5C34}"/>
              </a:ext>
            </a:extLst>
          </p:cNvPr>
          <p:cNvSpPr txBox="1"/>
          <p:nvPr/>
        </p:nvSpPr>
        <p:spPr>
          <a:xfrm>
            <a:off x="5178343" y="3847370"/>
            <a:ext cx="335015" cy="219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10k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A3DB952-AF4C-1420-EC7E-82053E861332}"/>
              </a:ext>
            </a:extLst>
          </p:cNvPr>
          <p:cNvCxnSpPr>
            <a:cxnSpLocks/>
          </p:cNvCxnSpPr>
          <p:nvPr/>
        </p:nvCxnSpPr>
        <p:spPr>
          <a:xfrm flipV="1">
            <a:off x="5700101" y="3666329"/>
            <a:ext cx="4325" cy="7460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4B08076-538E-4AD7-A4D1-134592676FC2}"/>
              </a:ext>
            </a:extLst>
          </p:cNvPr>
          <p:cNvSpPr/>
          <p:nvPr/>
        </p:nvSpPr>
        <p:spPr>
          <a:xfrm>
            <a:off x="5624293" y="3822539"/>
            <a:ext cx="160267" cy="3925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0A7BDDF6-9A98-EE94-1CC4-B198E4004A2C}"/>
              </a:ext>
            </a:extLst>
          </p:cNvPr>
          <p:cNvSpPr/>
          <p:nvPr/>
        </p:nvSpPr>
        <p:spPr>
          <a:xfrm>
            <a:off x="4976085" y="3923123"/>
            <a:ext cx="715264" cy="488387"/>
          </a:xfrm>
          <a:custGeom>
            <a:avLst/>
            <a:gdLst>
              <a:gd name="csX0" fmla="*/ 664464 w 664464"/>
              <a:gd name="csY0" fmla="*/ 487680 h 488387"/>
              <a:gd name="csX1" fmla="*/ 286512 w 664464"/>
              <a:gd name="csY1" fmla="*/ 426720 h 488387"/>
              <a:gd name="csX2" fmla="*/ 146304 w 664464"/>
              <a:gd name="csY2" fmla="*/ 97536 h 488387"/>
              <a:gd name="csX3" fmla="*/ 0 w 664464"/>
              <a:gd name="csY3" fmla="*/ 0 h 4883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664464" h="488387">
                <a:moveTo>
                  <a:pt x="664464" y="487680"/>
                </a:moveTo>
                <a:cubicBezTo>
                  <a:pt x="518668" y="489712"/>
                  <a:pt x="372872" y="491744"/>
                  <a:pt x="286512" y="426720"/>
                </a:cubicBezTo>
                <a:cubicBezTo>
                  <a:pt x="200152" y="361696"/>
                  <a:pt x="194056" y="168656"/>
                  <a:pt x="146304" y="97536"/>
                </a:cubicBezTo>
                <a:cubicBezTo>
                  <a:pt x="98552" y="26416"/>
                  <a:pt x="49276" y="13208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AF48E741-13CE-5E34-4867-8521FBEF060B}"/>
              </a:ext>
            </a:extLst>
          </p:cNvPr>
          <p:cNvSpPr/>
          <p:nvPr/>
        </p:nvSpPr>
        <p:spPr>
          <a:xfrm flipV="1">
            <a:off x="1410227" y="3877404"/>
            <a:ext cx="584668" cy="45719"/>
          </a:xfrm>
          <a:custGeom>
            <a:avLst/>
            <a:gdLst>
              <a:gd name="csX0" fmla="*/ 830580 w 830580"/>
              <a:gd name="csY0" fmla="*/ 34227 h 442189"/>
              <a:gd name="csX1" fmla="*/ 624840 w 830580"/>
              <a:gd name="csY1" fmla="*/ 18987 h 442189"/>
              <a:gd name="csX2" fmla="*/ 304800 w 830580"/>
              <a:gd name="csY2" fmla="*/ 262827 h 442189"/>
              <a:gd name="csX3" fmla="*/ 144780 w 830580"/>
              <a:gd name="csY3" fmla="*/ 438087 h 442189"/>
              <a:gd name="csX4" fmla="*/ 0 w 830580"/>
              <a:gd name="csY4" fmla="*/ 369507 h 4421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30580" h="442189">
                <a:moveTo>
                  <a:pt x="830580" y="34227"/>
                </a:moveTo>
                <a:cubicBezTo>
                  <a:pt x="771525" y="7557"/>
                  <a:pt x="712470" y="-19113"/>
                  <a:pt x="624840" y="18987"/>
                </a:cubicBezTo>
                <a:cubicBezTo>
                  <a:pt x="537210" y="57087"/>
                  <a:pt x="384810" y="192977"/>
                  <a:pt x="304800" y="262827"/>
                </a:cubicBezTo>
                <a:cubicBezTo>
                  <a:pt x="224790" y="332677"/>
                  <a:pt x="195580" y="420307"/>
                  <a:pt x="144780" y="438087"/>
                </a:cubicBezTo>
                <a:cubicBezTo>
                  <a:pt x="93980" y="455867"/>
                  <a:pt x="46990" y="412687"/>
                  <a:pt x="0" y="369507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CE9EDC37-AD75-5778-F219-C31481698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19" y="3421217"/>
            <a:ext cx="708872" cy="555773"/>
          </a:xfrm>
          <a:prstGeom prst="rect">
            <a:avLst/>
          </a:prstGeom>
        </p:spPr>
      </p:pic>
      <p:cxnSp>
        <p:nvCxnSpPr>
          <p:cNvPr id="45" name="Connecteur : en angle 44">
            <a:extLst>
              <a:ext uri="{FF2B5EF4-FFF2-40B4-BE49-F238E27FC236}">
                <a16:creationId xmlns:a16="http://schemas.microsoft.com/office/drawing/2014/main" id="{DD6DC969-43FE-691E-AB9E-F6B8A19F2991}"/>
              </a:ext>
            </a:extLst>
          </p:cNvPr>
          <p:cNvCxnSpPr>
            <a:cxnSpLocks/>
          </p:cNvCxnSpPr>
          <p:nvPr/>
        </p:nvCxnSpPr>
        <p:spPr>
          <a:xfrm flipV="1">
            <a:off x="1782096" y="2494712"/>
            <a:ext cx="216529" cy="19809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 : en angle 45">
            <a:extLst>
              <a:ext uri="{FF2B5EF4-FFF2-40B4-BE49-F238E27FC236}">
                <a16:creationId xmlns:a16="http://schemas.microsoft.com/office/drawing/2014/main" id="{2195DA34-0174-A4E2-8B5C-AD51F3CF2110}"/>
              </a:ext>
            </a:extLst>
          </p:cNvPr>
          <p:cNvCxnSpPr>
            <a:cxnSpLocks/>
          </p:cNvCxnSpPr>
          <p:nvPr/>
        </p:nvCxnSpPr>
        <p:spPr>
          <a:xfrm>
            <a:off x="1960733" y="2494712"/>
            <a:ext cx="216529" cy="19809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 : en angle 46">
            <a:extLst>
              <a:ext uri="{FF2B5EF4-FFF2-40B4-BE49-F238E27FC236}">
                <a16:creationId xmlns:a16="http://schemas.microsoft.com/office/drawing/2014/main" id="{8B023DE8-B109-70B4-E753-CBE861112AC1}"/>
              </a:ext>
            </a:extLst>
          </p:cNvPr>
          <p:cNvCxnSpPr/>
          <p:nvPr/>
        </p:nvCxnSpPr>
        <p:spPr>
          <a:xfrm flipV="1">
            <a:off x="2129203" y="2494712"/>
            <a:ext cx="216529" cy="19809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 : en angle 47">
            <a:extLst>
              <a:ext uri="{FF2B5EF4-FFF2-40B4-BE49-F238E27FC236}">
                <a16:creationId xmlns:a16="http://schemas.microsoft.com/office/drawing/2014/main" id="{CF069786-B627-AB67-EDBD-9E533F32AF8A}"/>
              </a:ext>
            </a:extLst>
          </p:cNvPr>
          <p:cNvCxnSpPr>
            <a:cxnSpLocks/>
          </p:cNvCxnSpPr>
          <p:nvPr/>
        </p:nvCxnSpPr>
        <p:spPr>
          <a:xfrm>
            <a:off x="2307840" y="2494712"/>
            <a:ext cx="216529" cy="19809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BBDCBC74-C554-D8C4-A7DF-F06F39F3EFD6}"/>
              </a:ext>
            </a:extLst>
          </p:cNvPr>
          <p:cNvSpPr txBox="1"/>
          <p:nvPr/>
        </p:nvSpPr>
        <p:spPr>
          <a:xfrm>
            <a:off x="1669934" y="2640295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1kHz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F2958C7-517C-81D2-DE6D-392CEFCC259D}"/>
              </a:ext>
            </a:extLst>
          </p:cNvPr>
          <p:cNvSpPr txBox="1"/>
          <p:nvPr/>
        </p:nvSpPr>
        <p:spPr>
          <a:xfrm>
            <a:off x="2512947" y="2539221"/>
            <a:ext cx="378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0V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91AD01C9-F6D0-DEAA-F476-B313F4B9E9CF}"/>
              </a:ext>
            </a:extLst>
          </p:cNvPr>
          <p:cNvSpPr txBox="1"/>
          <p:nvPr/>
        </p:nvSpPr>
        <p:spPr>
          <a:xfrm>
            <a:off x="2467262" y="2325446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10V</a:t>
            </a:r>
          </a:p>
        </p:txBody>
      </p:sp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9F473EA0-F445-F571-BA77-D0249D7DF800}"/>
              </a:ext>
            </a:extLst>
          </p:cNvPr>
          <p:cNvSpPr/>
          <p:nvPr/>
        </p:nvSpPr>
        <p:spPr>
          <a:xfrm>
            <a:off x="431498" y="2974693"/>
            <a:ext cx="1179968" cy="1194240"/>
          </a:xfrm>
          <a:custGeom>
            <a:avLst/>
            <a:gdLst>
              <a:gd name="csX0" fmla="*/ 876441 w 1179968"/>
              <a:gd name="csY0" fmla="*/ 0 h 1194240"/>
              <a:gd name="csX1" fmla="*/ 679672 w 1179968"/>
              <a:gd name="csY1" fmla="*/ 277793 h 1194240"/>
              <a:gd name="csX2" fmla="*/ 112512 w 1179968"/>
              <a:gd name="csY2" fmla="*/ 405114 h 1194240"/>
              <a:gd name="csX3" fmla="*/ 89363 w 1179968"/>
              <a:gd name="csY3" fmla="*/ 1145894 h 1194240"/>
              <a:gd name="csX4" fmla="*/ 1073211 w 1179968"/>
              <a:gd name="csY4" fmla="*/ 1099595 h 1194240"/>
              <a:gd name="csX5" fmla="*/ 1107935 w 1179968"/>
              <a:gd name="csY5" fmla="*/ 914400 h 11942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179968" h="1194240">
                <a:moveTo>
                  <a:pt x="876441" y="0"/>
                </a:moveTo>
                <a:cubicBezTo>
                  <a:pt x="841717" y="105137"/>
                  <a:pt x="806994" y="210274"/>
                  <a:pt x="679672" y="277793"/>
                </a:cubicBezTo>
                <a:cubicBezTo>
                  <a:pt x="552350" y="345312"/>
                  <a:pt x="210897" y="260431"/>
                  <a:pt x="112512" y="405114"/>
                </a:cubicBezTo>
                <a:cubicBezTo>
                  <a:pt x="14127" y="549797"/>
                  <a:pt x="-70753" y="1030147"/>
                  <a:pt x="89363" y="1145894"/>
                </a:cubicBezTo>
                <a:cubicBezTo>
                  <a:pt x="249479" y="1261641"/>
                  <a:pt x="903449" y="1138177"/>
                  <a:pt x="1073211" y="1099595"/>
                </a:cubicBezTo>
                <a:cubicBezTo>
                  <a:pt x="1242973" y="1061013"/>
                  <a:pt x="1175454" y="987706"/>
                  <a:pt x="1107935" y="914400"/>
                </a:cubicBezTo>
              </a:path>
            </a:pathLst>
          </a:cu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orme libre : forme 52">
            <a:extLst>
              <a:ext uri="{FF2B5EF4-FFF2-40B4-BE49-F238E27FC236}">
                <a16:creationId xmlns:a16="http://schemas.microsoft.com/office/drawing/2014/main" id="{42A6A0B8-C364-644E-A7E8-4A604800363A}"/>
              </a:ext>
            </a:extLst>
          </p:cNvPr>
          <p:cNvSpPr/>
          <p:nvPr/>
        </p:nvSpPr>
        <p:spPr>
          <a:xfrm>
            <a:off x="1273215" y="2242360"/>
            <a:ext cx="3958542" cy="1017024"/>
          </a:xfrm>
          <a:custGeom>
            <a:avLst/>
            <a:gdLst>
              <a:gd name="csX0" fmla="*/ 0 w 3958542"/>
              <a:gd name="csY0" fmla="*/ 130450 h 1017024"/>
              <a:gd name="csX1" fmla="*/ 81023 w 3958542"/>
              <a:gd name="csY1" fmla="*/ 3128 h 1017024"/>
              <a:gd name="csX2" fmla="*/ 312517 w 3958542"/>
              <a:gd name="csY2" fmla="*/ 246197 h 1017024"/>
              <a:gd name="csX3" fmla="*/ 532436 w 3958542"/>
              <a:gd name="csY3" fmla="*/ 929103 h 1017024"/>
              <a:gd name="csX4" fmla="*/ 3958542 w 3958542"/>
              <a:gd name="csY4" fmla="*/ 986976 h 10170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958542" h="1017024">
                <a:moveTo>
                  <a:pt x="0" y="130450"/>
                </a:moveTo>
                <a:cubicBezTo>
                  <a:pt x="14468" y="57143"/>
                  <a:pt x="28937" y="-16163"/>
                  <a:pt x="81023" y="3128"/>
                </a:cubicBezTo>
                <a:cubicBezTo>
                  <a:pt x="133109" y="22419"/>
                  <a:pt x="237281" y="91868"/>
                  <a:pt x="312517" y="246197"/>
                </a:cubicBezTo>
                <a:cubicBezTo>
                  <a:pt x="387753" y="400526"/>
                  <a:pt x="-75235" y="805640"/>
                  <a:pt x="532436" y="929103"/>
                </a:cubicBezTo>
                <a:cubicBezTo>
                  <a:pt x="1140107" y="1052566"/>
                  <a:pt x="2549324" y="1019771"/>
                  <a:pt x="3958542" y="98697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43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EF8D94-AD9C-3CEC-5832-4B0EE3FFA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Perturbation courant faible et contacteur : les solutions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5D9A2C-1B34-4536-6F36-ECAA3C177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8561"/>
            <a:ext cx="5643880" cy="1452880"/>
          </a:xfrm>
        </p:spPr>
        <p:txBody>
          <a:bodyPr/>
          <a:lstStyle/>
          <a:p>
            <a:r>
              <a:rPr lang="fr-FR" dirty="0"/>
              <a:t>Intérêt de limiter les surtensions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282A0C-E848-EEF0-133C-7189CB3E99A5}"/>
              </a:ext>
            </a:extLst>
          </p:cNvPr>
          <p:cNvSpPr txBox="1"/>
          <p:nvPr/>
        </p:nvSpPr>
        <p:spPr>
          <a:xfrm>
            <a:off x="1285240" y="1833602"/>
            <a:ext cx="10393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https://www.tecnipass.com/cours-electronique.cem-cem.perturbations-cem.solutions?page=7</a:t>
            </a:r>
            <a:r>
              <a:rPr lang="fr-FR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636DFA-1C31-348A-18B2-D29928E32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698" y="2854962"/>
            <a:ext cx="5362222" cy="3048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C6C86F2-19D2-BC7B-5F92-D8D41781E8ED}"/>
              </a:ext>
            </a:extLst>
          </p:cNvPr>
          <p:cNvGrpSpPr/>
          <p:nvPr/>
        </p:nvGrpSpPr>
        <p:grpSpPr>
          <a:xfrm>
            <a:off x="1102417" y="3429000"/>
            <a:ext cx="3842436" cy="1983519"/>
            <a:chOff x="6565888" y="3919617"/>
            <a:chExt cx="5079428" cy="258510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43DB3DEC-9BA7-E723-4D12-C980BB705616}"/>
                </a:ext>
              </a:extLst>
            </p:cNvPr>
            <p:cNvSpPr/>
            <p:nvPr/>
          </p:nvSpPr>
          <p:spPr>
            <a:xfrm>
              <a:off x="8320571" y="5360343"/>
              <a:ext cx="3229543" cy="138547"/>
            </a:xfrm>
            <a:custGeom>
              <a:avLst/>
              <a:gdLst>
                <a:gd name="connsiteX0" fmla="*/ 994787 w 994787"/>
                <a:gd name="connsiteY0" fmla="*/ 22929 h 414815"/>
                <a:gd name="connsiteX1" fmla="*/ 231112 w 994787"/>
                <a:gd name="connsiteY1" fmla="*/ 43026 h 414815"/>
                <a:gd name="connsiteX2" fmla="*/ 0 w 994787"/>
                <a:gd name="connsiteY2" fmla="*/ 414815 h 41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4787" h="414815">
                  <a:moveTo>
                    <a:pt x="994787" y="22929"/>
                  </a:moveTo>
                  <a:cubicBezTo>
                    <a:pt x="695848" y="320"/>
                    <a:pt x="396910" y="-22288"/>
                    <a:pt x="231112" y="43026"/>
                  </a:cubicBezTo>
                  <a:cubicBezTo>
                    <a:pt x="65314" y="108340"/>
                    <a:pt x="32657" y="261577"/>
                    <a:pt x="0" y="414815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C4AE46FD-5B28-F6C6-C84D-F3548ECF3FA7}"/>
                </a:ext>
              </a:extLst>
            </p:cNvPr>
            <p:cNvSpPr/>
            <p:nvPr/>
          </p:nvSpPr>
          <p:spPr>
            <a:xfrm>
              <a:off x="8320569" y="6205837"/>
              <a:ext cx="3280337" cy="145782"/>
            </a:xfrm>
            <a:custGeom>
              <a:avLst/>
              <a:gdLst>
                <a:gd name="connsiteX0" fmla="*/ 1028198 w 1046221"/>
                <a:gd name="connsiteY0" fmla="*/ 361056 h 391560"/>
                <a:gd name="connsiteX1" fmla="*/ 936758 w 1046221"/>
                <a:gd name="connsiteY1" fmla="*/ 388488 h 391560"/>
                <a:gd name="connsiteX2" fmla="*/ 196094 w 1046221"/>
                <a:gd name="connsiteY2" fmla="*/ 297048 h 391560"/>
                <a:gd name="connsiteX3" fmla="*/ 13214 w 1046221"/>
                <a:gd name="connsiteY3" fmla="*/ 13584 h 391560"/>
                <a:gd name="connsiteX4" fmla="*/ 13214 w 1046221"/>
                <a:gd name="connsiteY4" fmla="*/ 41016 h 391560"/>
                <a:gd name="connsiteX5" fmla="*/ 4070 w 1046221"/>
                <a:gd name="connsiteY5" fmla="*/ 4440 h 39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6221" h="391560">
                  <a:moveTo>
                    <a:pt x="1028198" y="361056"/>
                  </a:moveTo>
                  <a:cubicBezTo>
                    <a:pt x="1051820" y="380106"/>
                    <a:pt x="1075442" y="399156"/>
                    <a:pt x="936758" y="388488"/>
                  </a:cubicBezTo>
                  <a:cubicBezTo>
                    <a:pt x="798074" y="377820"/>
                    <a:pt x="350018" y="359532"/>
                    <a:pt x="196094" y="297048"/>
                  </a:cubicBezTo>
                  <a:cubicBezTo>
                    <a:pt x="42170" y="234564"/>
                    <a:pt x="13214" y="13584"/>
                    <a:pt x="13214" y="13584"/>
                  </a:cubicBezTo>
                  <a:cubicBezTo>
                    <a:pt x="-17266" y="-29088"/>
                    <a:pt x="14738" y="42540"/>
                    <a:pt x="13214" y="41016"/>
                  </a:cubicBezTo>
                  <a:cubicBezTo>
                    <a:pt x="11690" y="39492"/>
                    <a:pt x="7880" y="21966"/>
                    <a:pt x="4070" y="4440"/>
                  </a:cubicBezTo>
                </a:path>
              </a:pathLst>
            </a:custGeom>
            <a:ln w="571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574C4DFD-4662-E027-20B0-EC85FEC6C0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8321" y="5363324"/>
              <a:ext cx="0" cy="9891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049398B-5622-C89F-BCA8-304B3ECCE1A3}"/>
                </a:ext>
              </a:extLst>
            </p:cNvPr>
            <p:cNvSpPr txBox="1"/>
            <p:nvPr/>
          </p:nvSpPr>
          <p:spPr>
            <a:xfrm>
              <a:off x="6833205" y="5653423"/>
              <a:ext cx="675117" cy="44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u(t)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71C3F6-BBDD-433F-EAA6-9FEDF51E5FA4}"/>
                </a:ext>
              </a:extLst>
            </p:cNvPr>
            <p:cNvSpPr/>
            <p:nvPr/>
          </p:nvSpPr>
          <p:spPr>
            <a:xfrm>
              <a:off x="11443476" y="5591947"/>
              <a:ext cx="201840" cy="5369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7D94174-81A2-EB03-CEA2-C38F8BFD49A6}"/>
                </a:ext>
              </a:extLst>
            </p:cNvPr>
            <p:cNvSpPr txBox="1"/>
            <p:nvPr/>
          </p:nvSpPr>
          <p:spPr>
            <a:xfrm>
              <a:off x="10829637" y="5705617"/>
              <a:ext cx="442866" cy="286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10k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DEF279FD-BBDF-1424-A80F-2ECC9DEC7C9B}"/>
                </a:ext>
              </a:extLst>
            </p:cNvPr>
            <p:cNvCxnSpPr>
              <a:cxnSpLocks/>
              <a:stCxn id="8" idx="0"/>
              <a:endCxn id="6" idx="0"/>
            </p:cNvCxnSpPr>
            <p:nvPr/>
          </p:nvCxnSpPr>
          <p:spPr>
            <a:xfrm flipV="1">
              <a:off x="11544396" y="5368001"/>
              <a:ext cx="5718" cy="97226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89DE6CA-D861-79AB-89D3-D550DF6BA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9054" y="5474185"/>
              <a:ext cx="937078" cy="724334"/>
            </a:xfrm>
            <a:prstGeom prst="rect">
              <a:avLst/>
            </a:prstGeom>
          </p:spPr>
        </p:pic>
        <p:pic>
          <p:nvPicPr>
            <p:cNvPr id="15" name="Image 14" descr="Une image contenant symbole, cercle, dessin humoristique, art&#10;&#10;Le contenu généré par l’IA peut être incorrect.">
              <a:extLst>
                <a:ext uri="{FF2B5EF4-FFF2-40B4-BE49-F238E27FC236}">
                  <a16:creationId xmlns:a16="http://schemas.microsoft.com/office/drawing/2014/main" id="{1B4D9DEC-C4D1-DC39-1493-08E1F74DD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605" y="3919617"/>
              <a:ext cx="588315" cy="1111651"/>
            </a:xfrm>
            <a:prstGeom prst="rect">
              <a:avLst/>
            </a:prstGeom>
          </p:spPr>
        </p:pic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1AC2C30A-AAE4-4218-DA71-7E2B6014D642}"/>
                </a:ext>
              </a:extLst>
            </p:cNvPr>
            <p:cNvSpPr/>
            <p:nvPr/>
          </p:nvSpPr>
          <p:spPr>
            <a:xfrm>
              <a:off x="6565888" y="3969099"/>
              <a:ext cx="1727314" cy="2535621"/>
            </a:xfrm>
            <a:custGeom>
              <a:avLst/>
              <a:gdLst>
                <a:gd name="connsiteX0" fmla="*/ 1721179 w 1727314"/>
                <a:gd name="connsiteY0" fmla="*/ 2214880 h 2648174"/>
                <a:gd name="connsiteX1" fmla="*/ 1497659 w 1727314"/>
                <a:gd name="connsiteY1" fmla="*/ 2499360 h 2648174"/>
                <a:gd name="connsiteX2" fmla="*/ 217499 w 1727314"/>
                <a:gd name="connsiteY2" fmla="*/ 2489200 h 2648174"/>
                <a:gd name="connsiteX3" fmla="*/ 34619 w 1727314"/>
                <a:gd name="connsiteY3" fmla="*/ 538480 h 2648174"/>
                <a:gd name="connsiteX4" fmla="*/ 593419 w 1727314"/>
                <a:gd name="connsiteY4" fmla="*/ 0 h 264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7314" h="2648174">
                  <a:moveTo>
                    <a:pt x="1721179" y="2214880"/>
                  </a:moveTo>
                  <a:cubicBezTo>
                    <a:pt x="1734725" y="2334260"/>
                    <a:pt x="1748272" y="2453640"/>
                    <a:pt x="1497659" y="2499360"/>
                  </a:cubicBezTo>
                  <a:cubicBezTo>
                    <a:pt x="1247046" y="2545080"/>
                    <a:pt x="461339" y="2816013"/>
                    <a:pt x="217499" y="2489200"/>
                  </a:cubicBezTo>
                  <a:cubicBezTo>
                    <a:pt x="-26341" y="2162387"/>
                    <a:pt x="-28034" y="953347"/>
                    <a:pt x="34619" y="538480"/>
                  </a:cubicBezTo>
                  <a:cubicBezTo>
                    <a:pt x="97272" y="123613"/>
                    <a:pt x="345345" y="61806"/>
                    <a:pt x="593419" y="0"/>
                  </a:cubicBezTo>
                </a:path>
              </a:pathLst>
            </a:cu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F6DB5F2-809E-DB80-A056-5B10661DAAB6}"/>
                </a:ext>
              </a:extLst>
            </p:cNvPr>
            <p:cNvSpPr/>
            <p:nvPr/>
          </p:nvSpPr>
          <p:spPr>
            <a:xfrm>
              <a:off x="7140726" y="4729710"/>
              <a:ext cx="4213074" cy="508109"/>
            </a:xfrm>
            <a:custGeom>
              <a:avLst/>
              <a:gdLst>
                <a:gd name="connsiteX0" fmla="*/ 18733 w 4194493"/>
                <a:gd name="connsiteY0" fmla="*/ 0 h 502732"/>
                <a:gd name="connsiteX1" fmla="*/ 496253 w 4194493"/>
                <a:gd name="connsiteY1" fmla="*/ 426720 h 502732"/>
                <a:gd name="connsiteX2" fmla="*/ 3330893 w 4194493"/>
                <a:gd name="connsiteY2" fmla="*/ 487680 h 502732"/>
                <a:gd name="connsiteX3" fmla="*/ 4194493 w 4194493"/>
                <a:gd name="connsiteY3" fmla="*/ 254000 h 50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4493" h="502732">
                  <a:moveTo>
                    <a:pt x="18733" y="0"/>
                  </a:moveTo>
                  <a:cubicBezTo>
                    <a:pt x="-18521" y="172720"/>
                    <a:pt x="-55774" y="345440"/>
                    <a:pt x="496253" y="426720"/>
                  </a:cubicBezTo>
                  <a:cubicBezTo>
                    <a:pt x="1048280" y="508000"/>
                    <a:pt x="2714520" y="516467"/>
                    <a:pt x="3330893" y="487680"/>
                  </a:cubicBezTo>
                  <a:cubicBezTo>
                    <a:pt x="3947266" y="458893"/>
                    <a:pt x="4070879" y="356446"/>
                    <a:pt x="4194493" y="254000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6BD123B-9BC4-B6FE-DE2C-BE403D39411F}"/>
              </a:ext>
            </a:extLst>
          </p:cNvPr>
          <p:cNvCxnSpPr>
            <a:cxnSpLocks/>
            <a:stCxn id="17" idx="1"/>
          </p:cNvCxnSpPr>
          <p:nvPr/>
        </p:nvCxnSpPr>
        <p:spPr>
          <a:xfrm>
            <a:off x="1914329" y="4381494"/>
            <a:ext cx="494750" cy="58947"/>
          </a:xfrm>
          <a:prstGeom prst="straightConnector1">
            <a:avLst/>
          </a:prstGeom>
          <a:ln w="317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>
            <a:extLst>
              <a:ext uri="{FF2B5EF4-FFF2-40B4-BE49-F238E27FC236}">
                <a16:creationId xmlns:a16="http://schemas.microsoft.com/office/drawing/2014/main" id="{56ADF014-2CCB-BDB7-08C3-FB1780293250}"/>
              </a:ext>
            </a:extLst>
          </p:cNvPr>
          <p:cNvSpPr/>
          <p:nvPr/>
        </p:nvSpPr>
        <p:spPr>
          <a:xfrm>
            <a:off x="2963992" y="4048592"/>
            <a:ext cx="957317" cy="802868"/>
          </a:xfrm>
          <a:prstGeom prst="arc">
            <a:avLst>
              <a:gd name="adj1" fmla="val 16200000"/>
              <a:gd name="adj2" fmla="val 547498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7ABBB4F-B8D7-571D-D454-3E9E3FAA7AA5}"/>
              </a:ext>
            </a:extLst>
          </p:cNvPr>
          <p:cNvSpPr txBox="1"/>
          <p:nvPr/>
        </p:nvSpPr>
        <p:spPr>
          <a:xfrm>
            <a:off x="3473941" y="4111581"/>
            <a:ext cx="57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B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CB07E35-E9B0-6D73-3BE5-0B80E1CB70CF}"/>
              </a:ext>
            </a:extLst>
          </p:cNvPr>
          <p:cNvCxnSpPr>
            <a:cxnSpLocks/>
          </p:cNvCxnSpPr>
          <p:nvPr/>
        </p:nvCxnSpPr>
        <p:spPr>
          <a:xfrm>
            <a:off x="3567378" y="4191250"/>
            <a:ext cx="1920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72DB1F5-5FCB-391C-75A7-27E1851D36A6}"/>
              </a:ext>
            </a:extLst>
          </p:cNvPr>
          <p:cNvCxnSpPr>
            <a:cxnSpLocks/>
          </p:cNvCxnSpPr>
          <p:nvPr/>
        </p:nvCxnSpPr>
        <p:spPr>
          <a:xfrm flipV="1">
            <a:off x="2729925" y="4621802"/>
            <a:ext cx="0" cy="58888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0ACA9362-E1F6-4954-0FFE-E48B4FF11508}"/>
              </a:ext>
            </a:extLst>
          </p:cNvPr>
          <p:cNvSpPr txBox="1"/>
          <p:nvPr/>
        </p:nvSpPr>
        <p:spPr>
          <a:xfrm>
            <a:off x="2666833" y="4702914"/>
            <a:ext cx="80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2">
                    <a:lumMod val="10000"/>
                  </a:schemeClr>
                </a:solidFill>
              </a:rPr>
              <a:t>u</a:t>
            </a:r>
            <a:r>
              <a:rPr lang="fr-FR" baseline="-25000" dirty="0" err="1">
                <a:solidFill>
                  <a:schemeClr val="bg2">
                    <a:lumMod val="10000"/>
                  </a:schemeClr>
                </a:solidFill>
              </a:rPr>
              <a:t>mesure</a:t>
            </a:r>
            <a:endParaRPr lang="fr-FR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4D0038E-42BD-129B-3BA6-A4E0FC78BFEA}"/>
              </a:ext>
            </a:extLst>
          </p:cNvPr>
          <p:cNvSpPr/>
          <p:nvPr/>
        </p:nvSpPr>
        <p:spPr>
          <a:xfrm>
            <a:off x="1379680" y="3691376"/>
            <a:ext cx="370488" cy="3426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D5960ED-EECD-3260-7614-A2DBDB1AA691}"/>
              </a:ext>
            </a:extLst>
          </p:cNvPr>
          <p:cNvSpPr txBox="1"/>
          <p:nvPr/>
        </p:nvSpPr>
        <p:spPr>
          <a:xfrm>
            <a:off x="1532028" y="3917108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81C28B0-FE11-3035-80D9-DE63EC04A9D0}"/>
              </a:ext>
            </a:extLst>
          </p:cNvPr>
          <p:cNvSpPr txBox="1"/>
          <p:nvPr/>
        </p:nvSpPr>
        <p:spPr>
          <a:xfrm>
            <a:off x="1526561" y="3429000"/>
            <a:ext cx="255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216EBB6-CA5D-DEBD-2595-6CB0CF96EB12}"/>
              </a:ext>
            </a:extLst>
          </p:cNvPr>
          <p:cNvSpPr txBox="1"/>
          <p:nvPr/>
        </p:nvSpPr>
        <p:spPr>
          <a:xfrm>
            <a:off x="1711570" y="3672092"/>
            <a:ext cx="55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24V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0919C58-8BBE-F722-487F-A12BDDE16153}"/>
              </a:ext>
            </a:extLst>
          </p:cNvPr>
          <p:cNvSpPr/>
          <p:nvPr/>
        </p:nvSpPr>
        <p:spPr>
          <a:xfrm>
            <a:off x="1337465" y="4450026"/>
            <a:ext cx="553984" cy="852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37" descr="Une image contenant Caractère coloré, ligne, conception&#10;&#10;Le contenu généré par l’IA peut être incorrect.">
            <a:extLst>
              <a:ext uri="{FF2B5EF4-FFF2-40B4-BE49-F238E27FC236}">
                <a16:creationId xmlns:a16="http://schemas.microsoft.com/office/drawing/2014/main" id="{51CD2CDC-F6E2-E084-D788-B4C6FF571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102334" y="2908518"/>
            <a:ext cx="1752752" cy="1348857"/>
          </a:xfrm>
          <a:prstGeom prst="rect">
            <a:avLst/>
          </a:prstGeom>
        </p:spPr>
      </p:pic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71C45D59-87DE-F0AD-B8ED-8B0F508DB321}"/>
              </a:ext>
            </a:extLst>
          </p:cNvPr>
          <p:cNvCxnSpPr/>
          <p:nvPr/>
        </p:nvCxnSpPr>
        <p:spPr>
          <a:xfrm flipH="1">
            <a:off x="3256998" y="3073984"/>
            <a:ext cx="897723" cy="0"/>
          </a:xfrm>
          <a:prstGeom prst="line">
            <a:avLst/>
          </a:prstGeom>
          <a:ln w="349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08FE642E-768D-967B-D3E4-4E83B90D0D86}"/>
              </a:ext>
            </a:extLst>
          </p:cNvPr>
          <p:cNvCxnSpPr/>
          <p:nvPr/>
        </p:nvCxnSpPr>
        <p:spPr>
          <a:xfrm flipH="1">
            <a:off x="2627481" y="2854962"/>
            <a:ext cx="423961" cy="2418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25858B0F-80CC-17EC-B477-6447210972C1}"/>
              </a:ext>
            </a:extLst>
          </p:cNvPr>
          <p:cNvCxnSpPr>
            <a:cxnSpLocks/>
          </p:cNvCxnSpPr>
          <p:nvPr/>
        </p:nvCxnSpPr>
        <p:spPr>
          <a:xfrm flipV="1">
            <a:off x="2807871" y="2728466"/>
            <a:ext cx="527" cy="23939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C3B4C0B6-3879-1A81-83FC-24B7F98A6AEB}"/>
              </a:ext>
            </a:extLst>
          </p:cNvPr>
          <p:cNvCxnSpPr>
            <a:cxnSpLocks/>
          </p:cNvCxnSpPr>
          <p:nvPr/>
        </p:nvCxnSpPr>
        <p:spPr>
          <a:xfrm>
            <a:off x="2672160" y="2728466"/>
            <a:ext cx="276992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2EDAEF2D-AB16-B2DC-8BEA-15E35DC99481}"/>
              </a:ext>
            </a:extLst>
          </p:cNvPr>
          <p:cNvCxnSpPr/>
          <p:nvPr/>
        </p:nvCxnSpPr>
        <p:spPr>
          <a:xfrm>
            <a:off x="2675970" y="2725291"/>
            <a:ext cx="0" cy="914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A60B8614-CC5A-9184-4736-120E32BE673B}"/>
              </a:ext>
            </a:extLst>
          </p:cNvPr>
          <p:cNvCxnSpPr/>
          <p:nvPr/>
        </p:nvCxnSpPr>
        <p:spPr>
          <a:xfrm>
            <a:off x="2943437" y="2727196"/>
            <a:ext cx="0" cy="914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2D959393-F88C-1475-22A2-4110AC22B20B}"/>
              </a:ext>
            </a:extLst>
          </p:cNvPr>
          <p:cNvCxnSpPr>
            <a:cxnSpLocks/>
          </p:cNvCxnSpPr>
          <p:nvPr/>
        </p:nvCxnSpPr>
        <p:spPr>
          <a:xfrm flipH="1">
            <a:off x="2514874" y="3091957"/>
            <a:ext cx="138780" cy="49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8D1E56C6-976F-B31C-72CB-19E6D59F0EE0}"/>
              </a:ext>
            </a:extLst>
          </p:cNvPr>
          <p:cNvCxnSpPr>
            <a:cxnSpLocks/>
          </p:cNvCxnSpPr>
          <p:nvPr/>
        </p:nvCxnSpPr>
        <p:spPr>
          <a:xfrm flipH="1">
            <a:off x="3094659" y="3084012"/>
            <a:ext cx="138780" cy="49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7F18962A-FF60-5D17-6935-36EBB7716753}"/>
              </a:ext>
            </a:extLst>
          </p:cNvPr>
          <p:cNvSpPr/>
          <p:nvPr/>
        </p:nvSpPr>
        <p:spPr>
          <a:xfrm>
            <a:off x="3219407" y="3050411"/>
            <a:ext cx="57249" cy="520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63E98335-B750-ECDF-3A96-A35984EAFCB6}"/>
              </a:ext>
            </a:extLst>
          </p:cNvPr>
          <p:cNvSpPr/>
          <p:nvPr/>
        </p:nvSpPr>
        <p:spPr>
          <a:xfrm>
            <a:off x="2479234" y="3062638"/>
            <a:ext cx="57249" cy="520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Forme libre : forme 60">
            <a:extLst>
              <a:ext uri="{FF2B5EF4-FFF2-40B4-BE49-F238E27FC236}">
                <a16:creationId xmlns:a16="http://schemas.microsoft.com/office/drawing/2014/main" id="{55215CC4-9DEA-BFC3-1E80-74E501023309}"/>
              </a:ext>
            </a:extLst>
          </p:cNvPr>
          <p:cNvSpPr/>
          <p:nvPr/>
        </p:nvSpPr>
        <p:spPr>
          <a:xfrm>
            <a:off x="1554480" y="3050667"/>
            <a:ext cx="920496" cy="411861"/>
          </a:xfrm>
          <a:custGeom>
            <a:avLst/>
            <a:gdLst>
              <a:gd name="csX0" fmla="*/ 920496 w 920496"/>
              <a:gd name="csY0" fmla="*/ 27813 h 411861"/>
              <a:gd name="csX1" fmla="*/ 262128 w 920496"/>
              <a:gd name="csY1" fmla="*/ 40005 h 411861"/>
              <a:gd name="csX2" fmla="*/ 0 w 920496"/>
              <a:gd name="csY2" fmla="*/ 411861 h 4118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920496" h="411861">
                <a:moveTo>
                  <a:pt x="920496" y="27813"/>
                </a:moveTo>
                <a:cubicBezTo>
                  <a:pt x="668020" y="1905"/>
                  <a:pt x="415544" y="-24003"/>
                  <a:pt x="262128" y="40005"/>
                </a:cubicBezTo>
                <a:cubicBezTo>
                  <a:pt x="108712" y="104013"/>
                  <a:pt x="54356" y="257937"/>
                  <a:pt x="0" y="411861"/>
                </a:cubicBezTo>
              </a:path>
            </a:pathLst>
          </a:cu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3EC6A9D-5B9A-6775-BE92-D412DE94B602}"/>
              </a:ext>
            </a:extLst>
          </p:cNvPr>
          <p:cNvCxnSpPr>
            <a:cxnSpLocks/>
          </p:cNvCxnSpPr>
          <p:nvPr/>
        </p:nvCxnSpPr>
        <p:spPr>
          <a:xfrm flipH="1">
            <a:off x="3559744" y="3076583"/>
            <a:ext cx="315226" cy="3337"/>
          </a:xfrm>
          <a:prstGeom prst="straightConnector1">
            <a:avLst/>
          </a:prstGeom>
          <a:ln w="317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78F00D7F-71D4-F0AE-96EA-10AEA8C31A2D}"/>
              </a:ext>
            </a:extLst>
          </p:cNvPr>
          <p:cNvSpPr txBox="1"/>
          <p:nvPr/>
        </p:nvSpPr>
        <p:spPr>
          <a:xfrm>
            <a:off x="3568635" y="2719338"/>
            <a:ext cx="109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i=300mA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54169830-C99A-E0B1-DAF0-709AAEB48FDE}"/>
              </a:ext>
            </a:extLst>
          </p:cNvPr>
          <p:cNvSpPr txBox="1"/>
          <p:nvPr/>
        </p:nvSpPr>
        <p:spPr>
          <a:xfrm>
            <a:off x="1933883" y="4056476"/>
            <a:ext cx="109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i=300mA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9DFB0C3-7054-FBAE-4258-BF9676368C48}"/>
              </a:ext>
            </a:extLst>
          </p:cNvPr>
          <p:cNvSpPr/>
          <p:nvPr/>
        </p:nvSpPr>
        <p:spPr>
          <a:xfrm>
            <a:off x="3116392" y="3833988"/>
            <a:ext cx="1158379" cy="1169872"/>
          </a:xfrm>
          <a:prstGeom prst="arc">
            <a:avLst>
              <a:gd name="adj1" fmla="val 16200000"/>
              <a:gd name="adj2" fmla="val 547498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8264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 121">
            <a:extLst>
              <a:ext uri="{FF2B5EF4-FFF2-40B4-BE49-F238E27FC236}">
                <a16:creationId xmlns:a16="http://schemas.microsoft.com/office/drawing/2014/main" id="{6C2BB2FB-9E98-A291-E3C4-5A5C4DAB7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561229">
            <a:off x="2008861" y="3793288"/>
            <a:ext cx="1368459" cy="1203543"/>
          </a:xfrm>
          <a:prstGeom prst="rect">
            <a:avLst/>
          </a:prstGeom>
        </p:spPr>
      </p:pic>
      <p:pic>
        <p:nvPicPr>
          <p:cNvPr id="103" name="Image 102" descr="Une image contenant fournitures de bureau&#10;&#10;Le contenu généré par l’IA peut être incorrect.">
            <a:extLst>
              <a:ext uri="{FF2B5EF4-FFF2-40B4-BE49-F238E27FC236}">
                <a16:creationId xmlns:a16="http://schemas.microsoft.com/office/drawing/2014/main" id="{F0D6E645-FBD2-985E-7355-EE067BEB5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33" y="3687789"/>
            <a:ext cx="880222" cy="1604456"/>
          </a:xfrm>
          <a:prstGeom prst="rect">
            <a:avLst/>
          </a:prstGeom>
        </p:spPr>
      </p:pic>
      <p:pic>
        <p:nvPicPr>
          <p:cNvPr id="108" name="Image 107" descr="Une image contenant texte, Police&#10;&#10;Le contenu généré par l’IA peut être incorrect.">
            <a:extLst>
              <a:ext uri="{FF2B5EF4-FFF2-40B4-BE49-F238E27FC236}">
                <a16:creationId xmlns:a16="http://schemas.microsoft.com/office/drawing/2014/main" id="{34926F4E-B31B-3304-A50C-8589CB222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06049">
            <a:off x="3467065" y="3807607"/>
            <a:ext cx="1739930" cy="164480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1E55D8-A6C8-2690-2D90-0C2AB47B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Ouverture d’un contacteur ou d’une bobine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CB929A-4249-BFEF-6E63-567E8FB52D8D}"/>
              </a:ext>
            </a:extLst>
          </p:cNvPr>
          <p:cNvSpPr txBox="1"/>
          <p:nvPr/>
        </p:nvSpPr>
        <p:spPr>
          <a:xfrm>
            <a:off x="2913994" y="1572812"/>
            <a:ext cx="9603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5"/>
              </a:rPr>
              <a:t>https://www.tecnipass.com/cours-electronique.cem-cem.perturbations-origine.cem?page=3</a:t>
            </a:r>
            <a:r>
              <a:rPr lang="fr-FR" dirty="0"/>
              <a:t> </a:t>
            </a:r>
          </a:p>
        </p:txBody>
      </p:sp>
      <p:pic>
        <p:nvPicPr>
          <p:cNvPr id="7" name="Image 6" descr="Une image contenant Appareils électroniques, câble, Ingénierie électronique, fils électriques&#10;&#10;Le contenu généré par l’IA peut être incorrect.">
            <a:extLst>
              <a:ext uri="{FF2B5EF4-FFF2-40B4-BE49-F238E27FC236}">
                <a16:creationId xmlns:a16="http://schemas.microsoft.com/office/drawing/2014/main" id="{2277C95F-C252-FED7-93DF-6CEF1C854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676" y="2145862"/>
            <a:ext cx="7277731" cy="416850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47C35A8F-A29A-0BB4-0CD5-6F833F0B3969}"/>
              </a:ext>
            </a:extLst>
          </p:cNvPr>
          <p:cNvSpPr/>
          <p:nvPr/>
        </p:nvSpPr>
        <p:spPr>
          <a:xfrm>
            <a:off x="461933" y="2792238"/>
            <a:ext cx="370488" cy="34263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7DF77BA-B8FA-368E-9070-B5465D97D51A}"/>
              </a:ext>
            </a:extLst>
          </p:cNvPr>
          <p:cNvSpPr txBox="1"/>
          <p:nvPr/>
        </p:nvSpPr>
        <p:spPr>
          <a:xfrm>
            <a:off x="657700" y="2541442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+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AB27EA6-CD67-1C33-92AE-C6056B5D126A}"/>
              </a:ext>
            </a:extLst>
          </p:cNvPr>
          <p:cNvSpPr txBox="1"/>
          <p:nvPr/>
        </p:nvSpPr>
        <p:spPr>
          <a:xfrm>
            <a:off x="680142" y="3033658"/>
            <a:ext cx="255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4651267-7006-4476-46EB-D7BE284C7793}"/>
              </a:ext>
            </a:extLst>
          </p:cNvPr>
          <p:cNvSpPr txBox="1"/>
          <p:nvPr/>
        </p:nvSpPr>
        <p:spPr>
          <a:xfrm>
            <a:off x="838809" y="2757057"/>
            <a:ext cx="55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24V</a:t>
            </a:r>
          </a:p>
        </p:txBody>
      </p:sp>
      <p:pic>
        <p:nvPicPr>
          <p:cNvPr id="13" name="Image 12" descr="Une image contenant Caractère coloré, ligne, conception&#10;&#10;Le contenu généré par l’IA peut être incorrect.">
            <a:extLst>
              <a:ext uri="{FF2B5EF4-FFF2-40B4-BE49-F238E27FC236}">
                <a16:creationId xmlns:a16="http://schemas.microsoft.com/office/drawing/2014/main" id="{C63E415F-BF7C-4493-8B51-CFBA5D34D8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69404" y="2255032"/>
            <a:ext cx="1752752" cy="1348857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72BB3F2-F3BF-FA8D-4BA8-1D31172D8E05}"/>
              </a:ext>
            </a:extLst>
          </p:cNvPr>
          <p:cNvCxnSpPr/>
          <p:nvPr/>
        </p:nvCxnSpPr>
        <p:spPr>
          <a:xfrm flipH="1">
            <a:off x="2324068" y="2420498"/>
            <a:ext cx="897723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6117C6E-A15D-FB5D-D343-8EE248698324}"/>
              </a:ext>
            </a:extLst>
          </p:cNvPr>
          <p:cNvCxnSpPr/>
          <p:nvPr/>
        </p:nvCxnSpPr>
        <p:spPr>
          <a:xfrm flipH="1">
            <a:off x="1694551" y="2201476"/>
            <a:ext cx="423961" cy="2418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679EEC20-A91F-B3FA-9E0E-41B393D7E76E}"/>
              </a:ext>
            </a:extLst>
          </p:cNvPr>
          <p:cNvCxnSpPr>
            <a:cxnSpLocks/>
          </p:cNvCxnSpPr>
          <p:nvPr/>
        </p:nvCxnSpPr>
        <p:spPr>
          <a:xfrm flipV="1">
            <a:off x="1874941" y="2074980"/>
            <a:ext cx="527" cy="23939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1A7868D-4229-EDD4-692E-B8BA2AC0882C}"/>
              </a:ext>
            </a:extLst>
          </p:cNvPr>
          <p:cNvCxnSpPr>
            <a:cxnSpLocks/>
          </p:cNvCxnSpPr>
          <p:nvPr/>
        </p:nvCxnSpPr>
        <p:spPr>
          <a:xfrm>
            <a:off x="1739230" y="2074980"/>
            <a:ext cx="276992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76D8447-54A1-4B51-0B9F-29F1991A05D8}"/>
              </a:ext>
            </a:extLst>
          </p:cNvPr>
          <p:cNvCxnSpPr/>
          <p:nvPr/>
        </p:nvCxnSpPr>
        <p:spPr>
          <a:xfrm>
            <a:off x="1743040" y="2071805"/>
            <a:ext cx="0" cy="914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FB17440-BC88-4435-27D8-D3EB54257B11}"/>
              </a:ext>
            </a:extLst>
          </p:cNvPr>
          <p:cNvCxnSpPr/>
          <p:nvPr/>
        </p:nvCxnSpPr>
        <p:spPr>
          <a:xfrm>
            <a:off x="2010507" y="2073710"/>
            <a:ext cx="0" cy="9144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841E8AD-CB6B-37DB-AB1C-AA263C289DFC}"/>
              </a:ext>
            </a:extLst>
          </p:cNvPr>
          <p:cNvCxnSpPr>
            <a:cxnSpLocks/>
          </p:cNvCxnSpPr>
          <p:nvPr/>
        </p:nvCxnSpPr>
        <p:spPr>
          <a:xfrm flipH="1">
            <a:off x="1581944" y="2438471"/>
            <a:ext cx="138780" cy="49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A0BA40E-0CEA-A032-CDC2-6F954A0F8443}"/>
              </a:ext>
            </a:extLst>
          </p:cNvPr>
          <p:cNvCxnSpPr>
            <a:cxnSpLocks/>
          </p:cNvCxnSpPr>
          <p:nvPr/>
        </p:nvCxnSpPr>
        <p:spPr>
          <a:xfrm flipH="1">
            <a:off x="2161729" y="2430526"/>
            <a:ext cx="138780" cy="49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DDD84274-C259-F76C-C909-3FB615674795}"/>
              </a:ext>
            </a:extLst>
          </p:cNvPr>
          <p:cNvSpPr/>
          <p:nvPr/>
        </p:nvSpPr>
        <p:spPr>
          <a:xfrm>
            <a:off x="2286477" y="2396925"/>
            <a:ext cx="57249" cy="520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D19F157-24F0-4F2A-3BC0-473ED78398C5}"/>
              </a:ext>
            </a:extLst>
          </p:cNvPr>
          <p:cNvSpPr/>
          <p:nvPr/>
        </p:nvSpPr>
        <p:spPr>
          <a:xfrm>
            <a:off x="1546304" y="2409152"/>
            <a:ext cx="57249" cy="5206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E26BF680-B082-C34F-E003-A907B8AE68FD}"/>
              </a:ext>
            </a:extLst>
          </p:cNvPr>
          <p:cNvSpPr/>
          <p:nvPr/>
        </p:nvSpPr>
        <p:spPr>
          <a:xfrm>
            <a:off x="621550" y="2397181"/>
            <a:ext cx="920496" cy="411861"/>
          </a:xfrm>
          <a:custGeom>
            <a:avLst/>
            <a:gdLst>
              <a:gd name="csX0" fmla="*/ 920496 w 920496"/>
              <a:gd name="csY0" fmla="*/ 27813 h 411861"/>
              <a:gd name="csX1" fmla="*/ 262128 w 920496"/>
              <a:gd name="csY1" fmla="*/ 40005 h 411861"/>
              <a:gd name="csX2" fmla="*/ 0 w 920496"/>
              <a:gd name="csY2" fmla="*/ 411861 h 4118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920496" h="411861">
                <a:moveTo>
                  <a:pt x="920496" y="27813"/>
                </a:moveTo>
                <a:cubicBezTo>
                  <a:pt x="668020" y="1905"/>
                  <a:pt x="415544" y="-24003"/>
                  <a:pt x="262128" y="40005"/>
                </a:cubicBezTo>
                <a:cubicBezTo>
                  <a:pt x="108712" y="104013"/>
                  <a:pt x="54356" y="257937"/>
                  <a:pt x="0" y="411861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0B4DC10-56F8-17EC-E11B-1B3912F738E1}"/>
              </a:ext>
            </a:extLst>
          </p:cNvPr>
          <p:cNvCxnSpPr>
            <a:cxnSpLocks/>
          </p:cNvCxnSpPr>
          <p:nvPr/>
        </p:nvCxnSpPr>
        <p:spPr>
          <a:xfrm flipV="1">
            <a:off x="2663266" y="2420498"/>
            <a:ext cx="250728" cy="2599"/>
          </a:xfrm>
          <a:prstGeom prst="straightConnector1">
            <a:avLst/>
          </a:prstGeom>
          <a:ln w="3175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CF368DDE-6928-3011-DFDA-C0867B9CF6D8}"/>
              </a:ext>
            </a:extLst>
          </p:cNvPr>
          <p:cNvSpPr txBox="1"/>
          <p:nvPr/>
        </p:nvSpPr>
        <p:spPr>
          <a:xfrm>
            <a:off x="2307193" y="2435030"/>
            <a:ext cx="109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i=300mA</a:t>
            </a:r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8D82C0E2-E285-CA36-CDD1-0C16FD12DD01}"/>
              </a:ext>
            </a:extLst>
          </p:cNvPr>
          <p:cNvSpPr/>
          <p:nvPr/>
        </p:nvSpPr>
        <p:spPr>
          <a:xfrm>
            <a:off x="600437" y="3148096"/>
            <a:ext cx="3194304" cy="561807"/>
          </a:xfrm>
          <a:custGeom>
            <a:avLst/>
            <a:gdLst>
              <a:gd name="csX0" fmla="*/ 3194304 w 3194304"/>
              <a:gd name="csY0" fmla="*/ 451104 h 561807"/>
              <a:gd name="csX1" fmla="*/ 3151632 w 3194304"/>
              <a:gd name="csY1" fmla="*/ 548640 h 561807"/>
              <a:gd name="csX2" fmla="*/ 2980944 w 3194304"/>
              <a:gd name="csY2" fmla="*/ 560832 h 561807"/>
              <a:gd name="csX3" fmla="*/ 1219200 w 3194304"/>
              <a:gd name="csY3" fmla="*/ 536448 h 561807"/>
              <a:gd name="csX4" fmla="*/ 231648 w 3194304"/>
              <a:gd name="csY4" fmla="*/ 518160 h 561807"/>
              <a:gd name="csX5" fmla="*/ 0 w 3194304"/>
              <a:gd name="csY5" fmla="*/ 0 h 5618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3194304" h="561807">
                <a:moveTo>
                  <a:pt x="3194304" y="451104"/>
                </a:moveTo>
                <a:cubicBezTo>
                  <a:pt x="3190748" y="490728"/>
                  <a:pt x="3187192" y="530352"/>
                  <a:pt x="3151632" y="548640"/>
                </a:cubicBezTo>
                <a:cubicBezTo>
                  <a:pt x="3116072" y="566928"/>
                  <a:pt x="2980944" y="560832"/>
                  <a:pt x="2980944" y="560832"/>
                </a:cubicBezTo>
                <a:lnTo>
                  <a:pt x="1219200" y="536448"/>
                </a:lnTo>
                <a:cubicBezTo>
                  <a:pt x="760984" y="529336"/>
                  <a:pt x="434848" y="607568"/>
                  <a:pt x="231648" y="518160"/>
                </a:cubicBezTo>
                <a:cubicBezTo>
                  <a:pt x="28448" y="428752"/>
                  <a:pt x="14224" y="214376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27F9CC0-E0D6-D4EE-09AD-A6FE28FC4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5196" y="1136475"/>
            <a:ext cx="708872" cy="555773"/>
          </a:xfrm>
          <a:prstGeom prst="rect">
            <a:avLst/>
          </a:prstGeom>
        </p:spPr>
      </p:pic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A359BA19-A73D-DCCF-4A81-FD995D975704}"/>
              </a:ext>
            </a:extLst>
          </p:cNvPr>
          <p:cNvSpPr/>
          <p:nvPr/>
        </p:nvSpPr>
        <p:spPr>
          <a:xfrm>
            <a:off x="1564640" y="1660672"/>
            <a:ext cx="152400" cy="772160"/>
          </a:xfrm>
          <a:custGeom>
            <a:avLst/>
            <a:gdLst>
              <a:gd name="csX0" fmla="*/ 152400 w 152400"/>
              <a:gd name="csY0" fmla="*/ 0 h 772160"/>
              <a:gd name="csX1" fmla="*/ 71120 w 152400"/>
              <a:gd name="csY1" fmla="*/ 264160 h 772160"/>
              <a:gd name="csX2" fmla="*/ 0 w 152400"/>
              <a:gd name="csY2" fmla="*/ 772160 h 7721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52400" h="772160">
                <a:moveTo>
                  <a:pt x="152400" y="0"/>
                </a:moveTo>
                <a:cubicBezTo>
                  <a:pt x="124460" y="67733"/>
                  <a:pt x="96520" y="135467"/>
                  <a:pt x="71120" y="264160"/>
                </a:cubicBezTo>
                <a:cubicBezTo>
                  <a:pt x="45720" y="392853"/>
                  <a:pt x="22860" y="582506"/>
                  <a:pt x="0" y="77216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 : en arc 28">
            <a:extLst>
              <a:ext uri="{FF2B5EF4-FFF2-40B4-BE49-F238E27FC236}">
                <a16:creationId xmlns:a16="http://schemas.microsoft.com/office/drawing/2014/main" id="{7883507E-B0A3-AC0D-9509-263EEB60B0D6}"/>
              </a:ext>
            </a:extLst>
          </p:cNvPr>
          <p:cNvCxnSpPr>
            <a:stCxn id="22" idx="1"/>
            <a:endCxn id="8" idx="2"/>
          </p:cNvCxnSpPr>
          <p:nvPr/>
        </p:nvCxnSpPr>
        <p:spPr>
          <a:xfrm rot="16200000" flipV="1">
            <a:off x="1776096" y="1885784"/>
            <a:ext cx="712302" cy="325229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03B1EB1-C75F-420A-CC58-EA6BDC8AAAFA}"/>
              </a:ext>
            </a:extLst>
          </p:cNvPr>
          <p:cNvCxnSpPr>
            <a:cxnSpLocks/>
          </p:cNvCxnSpPr>
          <p:nvPr/>
        </p:nvCxnSpPr>
        <p:spPr>
          <a:xfrm flipH="1">
            <a:off x="1628233" y="2635034"/>
            <a:ext cx="490279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6F2840D3-EED8-3D10-82E7-15A1F6856AB8}"/>
              </a:ext>
            </a:extLst>
          </p:cNvPr>
          <p:cNvSpPr txBox="1"/>
          <p:nvPr/>
        </p:nvSpPr>
        <p:spPr>
          <a:xfrm>
            <a:off x="1477924" y="2572391"/>
            <a:ext cx="80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2">
                    <a:lumMod val="10000"/>
                  </a:schemeClr>
                </a:solidFill>
              </a:rPr>
              <a:t>u</a:t>
            </a:r>
            <a:r>
              <a:rPr lang="fr-FR" baseline="-25000" dirty="0" err="1">
                <a:solidFill>
                  <a:schemeClr val="bg2">
                    <a:lumMod val="10000"/>
                  </a:schemeClr>
                </a:solidFill>
              </a:rPr>
              <a:t>mesure</a:t>
            </a:r>
            <a:endParaRPr lang="fr-FR" baseline="-25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3" name="Triangle isocèle 82">
            <a:extLst>
              <a:ext uri="{FF2B5EF4-FFF2-40B4-BE49-F238E27FC236}">
                <a16:creationId xmlns:a16="http://schemas.microsoft.com/office/drawing/2014/main" id="{74B47C68-4DF7-0E21-1B14-A82B716D0678}"/>
              </a:ext>
            </a:extLst>
          </p:cNvPr>
          <p:cNvSpPr/>
          <p:nvPr/>
        </p:nvSpPr>
        <p:spPr>
          <a:xfrm>
            <a:off x="4103330" y="5640173"/>
            <a:ext cx="276292" cy="214039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8370DF95-82BF-9E07-C9CE-23CBE9F12C1B}"/>
              </a:ext>
            </a:extLst>
          </p:cNvPr>
          <p:cNvCxnSpPr>
            <a:cxnSpLocks/>
          </p:cNvCxnSpPr>
          <p:nvPr/>
        </p:nvCxnSpPr>
        <p:spPr>
          <a:xfrm>
            <a:off x="4090495" y="5635568"/>
            <a:ext cx="3019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B8C25C69-AF21-5322-253D-46FE03FF4D54}"/>
              </a:ext>
            </a:extLst>
          </p:cNvPr>
          <p:cNvCxnSpPr>
            <a:cxnSpLocks/>
          </p:cNvCxnSpPr>
          <p:nvPr/>
        </p:nvCxnSpPr>
        <p:spPr>
          <a:xfrm flipV="1">
            <a:off x="4241476" y="5387140"/>
            <a:ext cx="0" cy="736403"/>
          </a:xfrm>
          <a:prstGeom prst="line">
            <a:avLst/>
          </a:prstGeom>
          <a:ln w="28575">
            <a:solidFill>
              <a:schemeClr val="accent1">
                <a:alpha val="9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6855A2E6-20A6-FE79-FB05-1C3B5251B473}"/>
              </a:ext>
            </a:extLst>
          </p:cNvPr>
          <p:cNvSpPr/>
          <p:nvPr/>
        </p:nvSpPr>
        <p:spPr>
          <a:xfrm>
            <a:off x="2728972" y="5485235"/>
            <a:ext cx="207979" cy="4306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6D77539C-ED8A-EFC0-4B1B-87FD8A151F05}"/>
              </a:ext>
            </a:extLst>
          </p:cNvPr>
          <p:cNvCxnSpPr/>
          <p:nvPr/>
        </p:nvCxnSpPr>
        <p:spPr>
          <a:xfrm>
            <a:off x="2674851" y="5315612"/>
            <a:ext cx="3488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AFA6B4C6-9EB9-6F8B-3219-D564D3795E09}"/>
              </a:ext>
            </a:extLst>
          </p:cNvPr>
          <p:cNvCxnSpPr/>
          <p:nvPr/>
        </p:nvCxnSpPr>
        <p:spPr>
          <a:xfrm>
            <a:off x="2674851" y="5201312"/>
            <a:ext cx="3488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051C79EB-70F5-DDD4-A677-D03C54D93637}"/>
              </a:ext>
            </a:extLst>
          </p:cNvPr>
          <p:cNvCxnSpPr>
            <a:cxnSpLocks/>
          </p:cNvCxnSpPr>
          <p:nvPr/>
        </p:nvCxnSpPr>
        <p:spPr>
          <a:xfrm flipV="1">
            <a:off x="2836912" y="5315612"/>
            <a:ext cx="0" cy="763983"/>
          </a:xfrm>
          <a:prstGeom prst="line">
            <a:avLst/>
          </a:prstGeom>
          <a:ln w="28575">
            <a:solidFill>
              <a:schemeClr val="accent1">
                <a:alpha val="9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8B1271B0-2C30-CFFB-42D7-FA95DF3AF04A}"/>
              </a:ext>
            </a:extLst>
          </p:cNvPr>
          <p:cNvCxnSpPr>
            <a:cxnSpLocks/>
          </p:cNvCxnSpPr>
          <p:nvPr/>
        </p:nvCxnSpPr>
        <p:spPr>
          <a:xfrm flipV="1">
            <a:off x="2836912" y="4980828"/>
            <a:ext cx="0" cy="220484"/>
          </a:xfrm>
          <a:prstGeom prst="line">
            <a:avLst/>
          </a:prstGeom>
          <a:ln w="28575">
            <a:solidFill>
              <a:schemeClr val="accent1">
                <a:alpha val="9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ZoneTexte 103">
            <a:extLst>
              <a:ext uri="{FF2B5EF4-FFF2-40B4-BE49-F238E27FC236}">
                <a16:creationId xmlns:a16="http://schemas.microsoft.com/office/drawing/2014/main" id="{F9AC1CE1-BCBD-B43E-5674-B8F0D8AC70B4}"/>
              </a:ext>
            </a:extLst>
          </p:cNvPr>
          <p:cNvSpPr txBox="1"/>
          <p:nvPr/>
        </p:nvSpPr>
        <p:spPr>
          <a:xfrm>
            <a:off x="621550" y="6123543"/>
            <a:ext cx="122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varistances</a:t>
            </a: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1CAE5850-72F3-3EE9-D5A2-EDA18488D8A3}"/>
              </a:ext>
            </a:extLst>
          </p:cNvPr>
          <p:cNvSpPr txBox="1"/>
          <p:nvPr/>
        </p:nvSpPr>
        <p:spPr>
          <a:xfrm>
            <a:off x="3867519" y="6136505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Diode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67A68EAF-725D-4A0B-211F-E11B24E7386D}"/>
              </a:ext>
            </a:extLst>
          </p:cNvPr>
          <p:cNvSpPr txBox="1"/>
          <p:nvPr/>
        </p:nvSpPr>
        <p:spPr>
          <a:xfrm>
            <a:off x="2027472" y="6099906"/>
            <a:ext cx="1683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résistance</a:t>
            </a:r>
          </a:p>
          <a:p>
            <a:pPr algn="ctr"/>
            <a:r>
              <a:rPr lang="fr-FR" dirty="0"/>
              <a:t>&amp; condensateur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1679BFC-63D8-4F83-F29D-9A6268E7A826}"/>
              </a:ext>
            </a:extLst>
          </p:cNvPr>
          <p:cNvSpPr/>
          <p:nvPr/>
        </p:nvSpPr>
        <p:spPr>
          <a:xfrm>
            <a:off x="1059608" y="5529183"/>
            <a:ext cx="207979" cy="4306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FE5A118B-6EC0-7D69-C56F-9DA593917E00}"/>
              </a:ext>
            </a:extLst>
          </p:cNvPr>
          <p:cNvCxnSpPr>
            <a:cxnSpLocks/>
          </p:cNvCxnSpPr>
          <p:nvPr/>
        </p:nvCxnSpPr>
        <p:spPr>
          <a:xfrm flipV="1">
            <a:off x="1167548" y="5359560"/>
            <a:ext cx="0" cy="763983"/>
          </a:xfrm>
          <a:prstGeom prst="line">
            <a:avLst/>
          </a:prstGeom>
          <a:ln w="28575">
            <a:solidFill>
              <a:schemeClr val="accent1">
                <a:alpha val="9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85D2A4CA-460A-C225-075C-2A86039EE96F}"/>
              </a:ext>
            </a:extLst>
          </p:cNvPr>
          <p:cNvCxnSpPr/>
          <p:nvPr/>
        </p:nvCxnSpPr>
        <p:spPr>
          <a:xfrm flipH="1">
            <a:off x="957782" y="5635568"/>
            <a:ext cx="431178" cy="2186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51358B67-D374-0034-5451-AEA082E39095}"/>
              </a:ext>
            </a:extLst>
          </p:cNvPr>
          <p:cNvCxnSpPr/>
          <p:nvPr/>
        </p:nvCxnSpPr>
        <p:spPr>
          <a:xfrm flipV="1">
            <a:off x="1387055" y="5534898"/>
            <a:ext cx="0" cy="1063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19B442E6-8E1F-7377-71E9-94B5C099FAB6}"/>
              </a:ext>
            </a:extLst>
          </p:cNvPr>
          <p:cNvCxnSpPr>
            <a:cxnSpLocks/>
          </p:cNvCxnSpPr>
          <p:nvPr/>
        </p:nvCxnSpPr>
        <p:spPr>
          <a:xfrm>
            <a:off x="959687" y="5848497"/>
            <a:ext cx="0" cy="874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7606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0E30912688A4449BB17F71E62A28C5" ma:contentTypeVersion="14" ma:contentTypeDescription="Crée un document." ma:contentTypeScope="" ma:versionID="139bc33309a602ca29231c7905c83488">
  <xsd:schema xmlns:xsd="http://www.w3.org/2001/XMLSchema" xmlns:xs="http://www.w3.org/2001/XMLSchema" xmlns:p="http://schemas.microsoft.com/office/2006/metadata/properties" xmlns:ns3="d01359fd-35e0-471f-9548-9209917b04df" xmlns:ns4="25371633-b830-4225-9933-bb32be53bee9" targetNamespace="http://schemas.microsoft.com/office/2006/metadata/properties" ma:root="true" ma:fieldsID="20f9c7f7dda695549b05ca162217a3e2" ns3:_="" ns4:_="">
    <xsd:import namespace="d01359fd-35e0-471f-9548-9209917b04df"/>
    <xsd:import namespace="25371633-b830-4225-9933-bb32be53bee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1359fd-35e0-471f-9548-9209917b04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371633-b830-4225-9933-bb32be53bee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8C011FD-9455-495E-9BDD-0E038131E6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1359fd-35e0-471f-9548-9209917b04df"/>
    <ds:schemaRef ds:uri="25371633-b830-4225-9933-bb32be53be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673E2D-C08C-4BD8-8F58-E04D49E426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1E2A4B-BDAA-4684-96EB-02E80EF458F5}">
  <ds:schemaRefs>
    <ds:schemaRef ds:uri="d01359fd-35e0-471f-9548-9209917b04df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25371633-b830-4225-9933-bb32be53bee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32766</TotalTime>
  <Words>623</Words>
  <Application>Microsoft Office PowerPoint</Application>
  <PresentationFormat>Grand écran</PresentationFormat>
  <Paragraphs>172</Paragraphs>
  <Slides>24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Thème Office</vt:lpstr>
      <vt:lpstr>CEM</vt:lpstr>
      <vt:lpstr>Inductance d’un cable ou d’une spire</vt:lpstr>
      <vt:lpstr>Couplage capacitif </vt:lpstr>
      <vt:lpstr>Couplage inductif</vt:lpstr>
      <vt:lpstr>CEM</vt:lpstr>
      <vt:lpstr>Intérêt du plan de masse</vt:lpstr>
      <vt:lpstr>Intérêt du blindage</vt:lpstr>
      <vt:lpstr>Perturbation courant faible et contacteur : les solutions</vt:lpstr>
      <vt:lpstr>Ouverture d’un contacteur ou d’une bobine</vt:lpstr>
      <vt:lpstr>Le variateur de fréquence (entrée triphasée/sortie triphasée)</vt:lpstr>
      <vt:lpstr>Le variateur de fréquence (entrée monophasée/sortie triphasée)</vt:lpstr>
      <vt:lpstr>Le variateur : fonctionnement</vt:lpstr>
      <vt:lpstr>onduleur et filtrage</vt:lpstr>
      <vt:lpstr>Comment câbler un variateur ?</vt:lpstr>
      <vt:lpstr>CEM : variateur de fréquence</vt:lpstr>
      <vt:lpstr>Série de Fourrier</vt:lpstr>
      <vt:lpstr>Spectre en fréquence de signaux périodique et d’impulsions</vt:lpstr>
      <vt:lpstr>Filtrer le 50Hz ?</vt:lpstr>
      <vt:lpstr>CEM</vt:lpstr>
      <vt:lpstr>CEM : bonne équipotentialité</vt:lpstr>
      <vt:lpstr>CEM : bonnes pratiques</vt:lpstr>
      <vt:lpstr>CEM : équipotentiels reliés</vt:lpstr>
      <vt:lpstr>CEM : éviter les queux de cochons pour les masses</vt:lpstr>
      <vt:lpstr>CEM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Jean-Louis Salvat</dc:creator>
  <cp:lastModifiedBy>Jean-Louis Salvat</cp:lastModifiedBy>
  <cp:revision>55</cp:revision>
  <cp:lastPrinted>2024-05-15T08:37:19Z</cp:lastPrinted>
  <dcterms:created xsi:type="dcterms:W3CDTF">2022-05-02T16:44:12Z</dcterms:created>
  <dcterms:modified xsi:type="dcterms:W3CDTF">2025-12-25T18:50:41Z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0x010100F40E30912688A4449BB17F71E62A28C5</vt:lpwstr>
  </property>
</Properties>
</file>